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60" r:id="rId2"/>
    <p:sldId id="261" r:id="rId3"/>
    <p:sldId id="262" r:id="rId4"/>
    <p:sldId id="263" r:id="rId5"/>
    <p:sldId id="264" r:id="rId6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13" d="100"/>
          <a:sy n="113" d="100"/>
        </p:scale>
        <p:origin x="-954" y="-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D90438-2219-5849-B505-DA3B373F17EB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2C2CE7-63F8-024D-B6A7-709C3D286E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582259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Figuur 1a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C2CE7-63F8-024D-B6A7-709C3D286E54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713954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Figuur 1a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C2CE7-63F8-024D-B6A7-709C3D286E54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71395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Figuur 1a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C2CE7-63F8-024D-B6A7-709C3D286E54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71395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Figuur 1a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C2CE7-63F8-024D-B6A7-709C3D286E54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71395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NL" dirty="0" smtClean="0"/>
              <a:t>Figuur 1a</a:t>
            </a:r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2C2CE7-63F8-024D-B6A7-709C3D286E54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371395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44163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56522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013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91928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89070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20129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6756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94476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845044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365568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2573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E74B1-797C-D74A-987D-B81DCB2CCF54}" type="datetimeFigureOut">
              <a:rPr lang="nl-NL" smtClean="0"/>
              <a:t>28-12-2016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F3A2B-24AC-F948-86CA-A391098D4C51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25550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/>
        </p:nvSpPr>
        <p:spPr>
          <a:xfrm rot="18890989">
            <a:off x="1939077" y="1297174"/>
            <a:ext cx="3577706" cy="3591157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Rechthoek 4"/>
          <p:cNvSpPr/>
          <p:nvPr/>
        </p:nvSpPr>
        <p:spPr>
          <a:xfrm rot="18897841">
            <a:off x="2184867" y="1570271"/>
            <a:ext cx="3058815" cy="303131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Rechthoek 5"/>
          <p:cNvSpPr/>
          <p:nvPr/>
        </p:nvSpPr>
        <p:spPr>
          <a:xfrm rot="18920914">
            <a:off x="2473827" y="1829711"/>
            <a:ext cx="2496738" cy="2500983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Rechthoek 6"/>
          <p:cNvSpPr/>
          <p:nvPr/>
        </p:nvSpPr>
        <p:spPr>
          <a:xfrm rot="18921250">
            <a:off x="2731079" y="2116456"/>
            <a:ext cx="1968568" cy="1957001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hthoek 7"/>
          <p:cNvSpPr/>
          <p:nvPr/>
        </p:nvSpPr>
        <p:spPr>
          <a:xfrm rot="18857248">
            <a:off x="3023573" y="2380522"/>
            <a:ext cx="1436007" cy="1438128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Rechthoek 8"/>
          <p:cNvSpPr/>
          <p:nvPr/>
        </p:nvSpPr>
        <p:spPr>
          <a:xfrm rot="18807711">
            <a:off x="3283025" y="2648984"/>
            <a:ext cx="903446" cy="87829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0" name="Rechthoek 9"/>
          <p:cNvSpPr/>
          <p:nvPr/>
        </p:nvSpPr>
        <p:spPr>
          <a:xfrm rot="18965210">
            <a:off x="3523091" y="2867457"/>
            <a:ext cx="411852" cy="400382"/>
          </a:xfrm>
          <a:prstGeom prst="rect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12" name="Rechte verbindingslijn 11"/>
          <p:cNvCxnSpPr/>
          <p:nvPr/>
        </p:nvCxnSpPr>
        <p:spPr>
          <a:xfrm>
            <a:off x="1179695" y="3085929"/>
            <a:ext cx="5069160" cy="0"/>
          </a:xfrm>
          <a:prstGeom prst="line">
            <a:avLst/>
          </a:prstGeom>
          <a:ln w="1270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Rechte verbindingslijn 12"/>
          <p:cNvCxnSpPr/>
          <p:nvPr/>
        </p:nvCxnSpPr>
        <p:spPr>
          <a:xfrm flipV="1">
            <a:off x="3727925" y="544544"/>
            <a:ext cx="0" cy="5082764"/>
          </a:xfrm>
          <a:prstGeom prst="line">
            <a:avLst/>
          </a:prstGeom>
          <a:ln w="12700" cmpd="sng">
            <a:solidFill>
              <a:srgbClr val="00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hthoek 17"/>
          <p:cNvSpPr/>
          <p:nvPr/>
        </p:nvSpPr>
        <p:spPr>
          <a:xfrm>
            <a:off x="3290952" y="232129"/>
            <a:ext cx="887602" cy="245782"/>
          </a:xfrm>
          <a:prstGeom prst="rect">
            <a:avLst/>
          </a:prstGeom>
          <a:solidFill>
            <a:srgbClr val="008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solidFill>
                <a:srgbClr val="008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9" name="Rechthoek 18"/>
          <p:cNvSpPr/>
          <p:nvPr/>
        </p:nvSpPr>
        <p:spPr>
          <a:xfrm>
            <a:off x="6338300" y="2963038"/>
            <a:ext cx="887602" cy="245782"/>
          </a:xfrm>
          <a:prstGeom prst="rect">
            <a:avLst/>
          </a:prstGeom>
          <a:solidFill>
            <a:srgbClr val="FF00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solidFill>
                <a:srgbClr val="008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Rechthoek 19"/>
          <p:cNvSpPr/>
          <p:nvPr/>
        </p:nvSpPr>
        <p:spPr>
          <a:xfrm>
            <a:off x="247984" y="2978892"/>
            <a:ext cx="887602" cy="245782"/>
          </a:xfrm>
          <a:prstGeom prst="rect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solidFill>
                <a:srgbClr val="008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1" name="Rechthoek 20"/>
          <p:cNvSpPr/>
          <p:nvPr/>
        </p:nvSpPr>
        <p:spPr>
          <a:xfrm>
            <a:off x="3290952" y="5737110"/>
            <a:ext cx="887602" cy="245782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solidFill>
                <a:srgbClr val="008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23" name="Rechte verbindingslijn 22"/>
          <p:cNvCxnSpPr/>
          <p:nvPr/>
        </p:nvCxnSpPr>
        <p:spPr>
          <a:xfrm flipH="1">
            <a:off x="2567216" y="819273"/>
            <a:ext cx="1160709" cy="2266656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Rechte verbindingslijn 23"/>
          <p:cNvCxnSpPr/>
          <p:nvPr/>
        </p:nvCxnSpPr>
        <p:spPr>
          <a:xfrm>
            <a:off x="2567216" y="3085929"/>
            <a:ext cx="1160709" cy="1570274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Rechte verbindingslijn 26"/>
          <p:cNvCxnSpPr/>
          <p:nvPr/>
        </p:nvCxnSpPr>
        <p:spPr>
          <a:xfrm flipH="1">
            <a:off x="3727926" y="3085929"/>
            <a:ext cx="1375334" cy="1570274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Rechte verbindingslijn 29"/>
          <p:cNvCxnSpPr/>
          <p:nvPr/>
        </p:nvCxnSpPr>
        <p:spPr>
          <a:xfrm flipH="1" flipV="1">
            <a:off x="3727926" y="819273"/>
            <a:ext cx="1375336" cy="2266656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Rechte verbindingslijn 34"/>
          <p:cNvCxnSpPr/>
          <p:nvPr/>
        </p:nvCxnSpPr>
        <p:spPr>
          <a:xfrm flipH="1">
            <a:off x="1955276" y="1870674"/>
            <a:ext cx="1772649" cy="1215255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Rechte verbindingslijn 36"/>
          <p:cNvCxnSpPr/>
          <p:nvPr/>
        </p:nvCxnSpPr>
        <p:spPr>
          <a:xfrm flipH="1" flipV="1">
            <a:off x="1955276" y="3085929"/>
            <a:ext cx="1772650" cy="1396874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Rechte verbindingslijn 39"/>
          <p:cNvCxnSpPr/>
          <p:nvPr/>
        </p:nvCxnSpPr>
        <p:spPr>
          <a:xfrm flipH="1">
            <a:off x="3727926" y="3085929"/>
            <a:ext cx="1761190" cy="1396874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Rechte verbindingslijn 42"/>
          <p:cNvCxnSpPr/>
          <p:nvPr/>
        </p:nvCxnSpPr>
        <p:spPr>
          <a:xfrm flipH="1" flipV="1">
            <a:off x="3727925" y="1870674"/>
            <a:ext cx="1761192" cy="1215255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kstvak 45"/>
          <p:cNvSpPr txBox="1"/>
          <p:nvPr/>
        </p:nvSpPr>
        <p:spPr>
          <a:xfrm>
            <a:off x="4615527" y="232129"/>
            <a:ext cx="40146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Resultaten gedragsstijlen</a:t>
            </a:r>
            <a:endParaRPr lang="nl-NL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7" name="Tekstvak 46"/>
          <p:cNvSpPr txBox="1"/>
          <p:nvPr/>
        </p:nvSpPr>
        <p:spPr>
          <a:xfrm>
            <a:off x="5784161" y="5134112"/>
            <a:ext cx="1108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Normaal</a:t>
            </a:r>
          </a:p>
          <a:p>
            <a:r>
              <a:rPr lang="nl-NL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Spanning</a:t>
            </a:r>
            <a:endParaRPr lang="nl-NL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49" name="Rechte verbindingslijn 48"/>
          <p:cNvCxnSpPr/>
          <p:nvPr/>
        </p:nvCxnSpPr>
        <p:spPr>
          <a:xfrm>
            <a:off x="4984223" y="5379894"/>
            <a:ext cx="628148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Rechte verbindingslijn 49"/>
          <p:cNvCxnSpPr/>
          <p:nvPr/>
        </p:nvCxnSpPr>
        <p:spPr>
          <a:xfrm>
            <a:off x="4986418" y="5614224"/>
            <a:ext cx="628148" cy="0"/>
          </a:xfrm>
          <a:prstGeom prst="line">
            <a:avLst/>
          </a:prstGeom>
          <a:ln>
            <a:solidFill>
              <a:srgbClr val="FF66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Rechthoek 50"/>
          <p:cNvSpPr/>
          <p:nvPr/>
        </p:nvSpPr>
        <p:spPr>
          <a:xfrm>
            <a:off x="4919759" y="5056728"/>
            <a:ext cx="2017462" cy="646331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100000"/>
                  <a:shade val="100000"/>
                  <a:satMod val="130000"/>
                  <a:alpha val="0"/>
                </a:schemeClr>
              </a:gs>
              <a:gs pos="100000">
                <a:schemeClr val="accent1">
                  <a:tint val="50000"/>
                  <a:shade val="100000"/>
                  <a:satMod val="350000"/>
                  <a:alpha val="0"/>
                </a:schemeClr>
              </a:gs>
            </a:gsLst>
            <a:lin ang="16200000" scaled="0"/>
            <a:tileRect/>
          </a:gra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sz="12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2" name="Tekstvak 51"/>
          <p:cNvSpPr txBox="1"/>
          <p:nvPr/>
        </p:nvSpPr>
        <p:spPr>
          <a:xfrm>
            <a:off x="3473959" y="396636"/>
            <a:ext cx="486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35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3" name="Tekstvak 52"/>
          <p:cNvSpPr txBox="1"/>
          <p:nvPr/>
        </p:nvSpPr>
        <p:spPr>
          <a:xfrm>
            <a:off x="3476154" y="740206"/>
            <a:ext cx="486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4" name="Tekstvak 53"/>
          <p:cNvSpPr txBox="1"/>
          <p:nvPr/>
        </p:nvSpPr>
        <p:spPr>
          <a:xfrm>
            <a:off x="3473959" y="1121554"/>
            <a:ext cx="486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5" name="Tekstvak 54"/>
          <p:cNvSpPr txBox="1"/>
          <p:nvPr/>
        </p:nvSpPr>
        <p:spPr>
          <a:xfrm>
            <a:off x="3460304" y="1475381"/>
            <a:ext cx="486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6" name="Tekstvak 55"/>
          <p:cNvSpPr txBox="1"/>
          <p:nvPr/>
        </p:nvSpPr>
        <p:spPr>
          <a:xfrm>
            <a:off x="3460304" y="1871376"/>
            <a:ext cx="486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7" name="Tekstvak 56"/>
          <p:cNvSpPr txBox="1"/>
          <p:nvPr/>
        </p:nvSpPr>
        <p:spPr>
          <a:xfrm>
            <a:off x="3460304" y="2240061"/>
            <a:ext cx="486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8" name="Tekstvak 57"/>
          <p:cNvSpPr txBox="1"/>
          <p:nvPr/>
        </p:nvSpPr>
        <p:spPr>
          <a:xfrm>
            <a:off x="3473959" y="2581436"/>
            <a:ext cx="486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9" name="Tekstvak 58"/>
          <p:cNvSpPr txBox="1"/>
          <p:nvPr/>
        </p:nvSpPr>
        <p:spPr>
          <a:xfrm>
            <a:off x="3489149" y="2901263"/>
            <a:ext cx="4860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</a:t>
            </a:r>
          </a:p>
        </p:txBody>
      </p:sp>
      <p:sp>
        <p:nvSpPr>
          <p:cNvPr id="60" name="Tekstvak 59"/>
          <p:cNvSpPr txBox="1"/>
          <p:nvPr/>
        </p:nvSpPr>
        <p:spPr>
          <a:xfrm>
            <a:off x="5867456" y="1109538"/>
            <a:ext cx="314511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30-36	Uitgesproken gedrag</a:t>
            </a:r>
          </a:p>
          <a:p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25-30	Gedragspatroon</a:t>
            </a:r>
          </a:p>
          <a:p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20-25	Aanspreekbaar op</a:t>
            </a:r>
          </a:p>
          <a:p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15-20	Kost moeite</a:t>
            </a:r>
          </a:p>
          <a:p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09-15	Zo goed als afwezig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1" name="Tekstvak 60"/>
          <p:cNvSpPr txBox="1"/>
          <p:nvPr/>
        </p:nvSpPr>
        <p:spPr>
          <a:xfrm>
            <a:off x="4368207" y="820586"/>
            <a:ext cx="640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solidFill>
                  <a:srgbClr val="008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31</a:t>
            </a:r>
            <a:endParaRPr lang="nl-NL" sz="1200" dirty="0">
              <a:solidFill>
                <a:srgbClr val="008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2" name="Tekstvak 61"/>
          <p:cNvSpPr txBox="1"/>
          <p:nvPr/>
        </p:nvSpPr>
        <p:spPr>
          <a:xfrm>
            <a:off x="5784161" y="3665116"/>
            <a:ext cx="640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solidFill>
                  <a:srgbClr val="008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</a:t>
            </a:r>
            <a:endParaRPr lang="nl-NL" sz="1200" dirty="0">
              <a:solidFill>
                <a:srgbClr val="008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3" name="Tekstvak 62"/>
          <p:cNvSpPr txBox="1"/>
          <p:nvPr/>
        </p:nvSpPr>
        <p:spPr>
          <a:xfrm>
            <a:off x="815445" y="2083513"/>
            <a:ext cx="640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solidFill>
                  <a:srgbClr val="008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17</a:t>
            </a:r>
            <a:endParaRPr lang="nl-NL" sz="1200" dirty="0">
              <a:solidFill>
                <a:srgbClr val="008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4" name="Tekstvak 63"/>
          <p:cNvSpPr txBox="1"/>
          <p:nvPr/>
        </p:nvSpPr>
        <p:spPr>
          <a:xfrm>
            <a:off x="2567216" y="5167260"/>
            <a:ext cx="640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solidFill>
                  <a:srgbClr val="008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23</a:t>
            </a:r>
            <a:endParaRPr lang="nl-NL" sz="1200" dirty="0">
              <a:solidFill>
                <a:srgbClr val="0080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5" name="Tekstvak 64"/>
          <p:cNvSpPr txBox="1"/>
          <p:nvPr/>
        </p:nvSpPr>
        <p:spPr>
          <a:xfrm>
            <a:off x="4381051" y="1106049"/>
            <a:ext cx="640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17</a:t>
            </a:r>
            <a:endParaRPr lang="nl-NL" sz="1200" dirty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6" name="Tekstvak 65"/>
          <p:cNvSpPr txBox="1"/>
          <p:nvPr/>
        </p:nvSpPr>
        <p:spPr>
          <a:xfrm>
            <a:off x="5778840" y="3979828"/>
            <a:ext cx="640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</a:t>
            </a:r>
            <a:endParaRPr lang="nl-NL" sz="1200" dirty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7" name="Tekstvak 66"/>
          <p:cNvSpPr txBox="1"/>
          <p:nvPr/>
        </p:nvSpPr>
        <p:spPr>
          <a:xfrm>
            <a:off x="815445" y="2400443"/>
            <a:ext cx="640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26</a:t>
            </a:r>
            <a:endParaRPr lang="nl-NL" sz="1200" dirty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8" name="Tekstvak 67"/>
          <p:cNvSpPr txBox="1"/>
          <p:nvPr/>
        </p:nvSpPr>
        <p:spPr>
          <a:xfrm>
            <a:off x="2567216" y="5481747"/>
            <a:ext cx="64028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solidFill>
                  <a:srgbClr val="FF66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21</a:t>
            </a:r>
            <a:endParaRPr lang="nl-NL" sz="1200" dirty="0">
              <a:solidFill>
                <a:srgbClr val="FF66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492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5" name="Rechte verbindingslijn met pijl 44"/>
          <p:cNvCxnSpPr/>
          <p:nvPr/>
        </p:nvCxnSpPr>
        <p:spPr>
          <a:xfrm>
            <a:off x="4437352" y="996650"/>
            <a:ext cx="0" cy="4308102"/>
          </a:xfrm>
          <a:prstGeom prst="straightConnector1">
            <a:avLst/>
          </a:prstGeom>
          <a:ln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Rechte verbindingslijn met pijl 47"/>
          <p:cNvCxnSpPr/>
          <p:nvPr/>
        </p:nvCxnSpPr>
        <p:spPr>
          <a:xfrm>
            <a:off x="2282985" y="3142351"/>
            <a:ext cx="4308733" cy="0"/>
          </a:xfrm>
          <a:prstGeom prst="straightConnector1">
            <a:avLst/>
          </a:prstGeom>
          <a:ln>
            <a:solidFill>
              <a:srgbClr val="000000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Tekstvak 68"/>
          <p:cNvSpPr txBox="1"/>
          <p:nvPr/>
        </p:nvSpPr>
        <p:spPr>
          <a:xfrm>
            <a:off x="3440554" y="289350"/>
            <a:ext cx="1977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Taakgericht en feitelijk</a:t>
            </a:r>
            <a:endParaRPr lang="nl-NL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0" name="Tekstvak 69"/>
          <p:cNvSpPr txBox="1"/>
          <p:nvPr/>
        </p:nvSpPr>
        <p:spPr>
          <a:xfrm>
            <a:off x="3488785" y="5505378"/>
            <a:ext cx="1977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Mens- en groepsgericht</a:t>
            </a:r>
            <a:endParaRPr lang="nl-NL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1" name="Tekstvak 70"/>
          <p:cNvSpPr txBox="1"/>
          <p:nvPr/>
        </p:nvSpPr>
        <p:spPr>
          <a:xfrm>
            <a:off x="6358251" y="2941609"/>
            <a:ext cx="1977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Ondernemend</a:t>
            </a:r>
            <a:endParaRPr lang="nl-NL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2" name="Tekstvak 71"/>
          <p:cNvSpPr txBox="1"/>
          <p:nvPr/>
        </p:nvSpPr>
        <p:spPr>
          <a:xfrm>
            <a:off x="659164" y="2941609"/>
            <a:ext cx="1977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Volgend</a:t>
            </a:r>
            <a:endParaRPr lang="nl-NL" sz="12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3" name="Tekstvak 72"/>
          <p:cNvSpPr txBox="1"/>
          <p:nvPr/>
        </p:nvSpPr>
        <p:spPr>
          <a:xfrm>
            <a:off x="1906778" y="1002918"/>
            <a:ext cx="17845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Ratio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4" name="Tekstvak 73"/>
          <p:cNvSpPr txBox="1"/>
          <p:nvPr/>
        </p:nvSpPr>
        <p:spPr>
          <a:xfrm>
            <a:off x="5305528" y="1052600"/>
            <a:ext cx="15434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Actie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5" name="Tekstvak 74"/>
          <p:cNvSpPr txBox="1"/>
          <p:nvPr/>
        </p:nvSpPr>
        <p:spPr>
          <a:xfrm>
            <a:off x="2007708" y="4935420"/>
            <a:ext cx="15852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Uitblinken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6" name="Tekstvak 75"/>
          <p:cNvSpPr txBox="1"/>
          <p:nvPr/>
        </p:nvSpPr>
        <p:spPr>
          <a:xfrm>
            <a:off x="5128678" y="4974670"/>
            <a:ext cx="18488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Verbinding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cxnSp>
        <p:nvCxnSpPr>
          <p:cNvPr id="77" name="Rechte verbindingslijn 76"/>
          <p:cNvCxnSpPr/>
          <p:nvPr/>
        </p:nvCxnSpPr>
        <p:spPr>
          <a:xfrm>
            <a:off x="5484337" y="935681"/>
            <a:ext cx="1107381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Rechte verbindingslijn 77"/>
          <p:cNvCxnSpPr/>
          <p:nvPr/>
        </p:nvCxnSpPr>
        <p:spPr>
          <a:xfrm>
            <a:off x="5484337" y="5505378"/>
            <a:ext cx="1107381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Rechte verbindingslijn 78"/>
          <p:cNvCxnSpPr/>
          <p:nvPr/>
        </p:nvCxnSpPr>
        <p:spPr>
          <a:xfrm>
            <a:off x="2202594" y="938386"/>
            <a:ext cx="1107381" cy="0"/>
          </a:xfrm>
          <a:prstGeom prst="line">
            <a:avLst/>
          </a:prstGeom>
          <a:ln>
            <a:solidFill>
              <a:srgbClr val="3366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Rechte verbindingslijn 79"/>
          <p:cNvCxnSpPr/>
          <p:nvPr/>
        </p:nvCxnSpPr>
        <p:spPr>
          <a:xfrm>
            <a:off x="2202594" y="5505378"/>
            <a:ext cx="1107381" cy="0"/>
          </a:xfrm>
          <a:prstGeom prst="line">
            <a:avLst/>
          </a:prstGeom>
          <a:ln>
            <a:solidFill>
              <a:srgbClr val="008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1" name="Tekstvak 80"/>
          <p:cNvSpPr txBox="1"/>
          <p:nvPr/>
        </p:nvSpPr>
        <p:spPr>
          <a:xfrm>
            <a:off x="2347291" y="1543201"/>
            <a:ext cx="20900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Praktisch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Gereserveerd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Standvastig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solidFill>
                  <a:srgbClr val="95373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Afstandelijk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solidFill>
                  <a:srgbClr val="95373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Dringende situaties over het hoofd zien</a:t>
            </a:r>
            <a:endParaRPr lang="nl-NL" sz="1200" dirty="0">
              <a:solidFill>
                <a:srgbClr val="95373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2" name="Tekstvak 81"/>
          <p:cNvSpPr txBox="1"/>
          <p:nvPr/>
        </p:nvSpPr>
        <p:spPr>
          <a:xfrm>
            <a:off x="4499703" y="1534851"/>
            <a:ext cx="218652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Sturend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Krachtig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Snel handelend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solidFill>
                  <a:srgbClr val="95373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Arrogant en veeleisend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solidFill>
                  <a:srgbClr val="95373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Anderen geen ruimte meer gevend</a:t>
            </a:r>
            <a:endParaRPr lang="nl-NL" sz="1200" dirty="0">
              <a:solidFill>
                <a:srgbClr val="95373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3" name="Tekstvak 82"/>
          <p:cNvSpPr txBox="1"/>
          <p:nvPr/>
        </p:nvSpPr>
        <p:spPr>
          <a:xfrm>
            <a:off x="2347291" y="3439427"/>
            <a:ext cx="20900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Loyaal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Coöperatief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Bescheiden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solidFill>
                  <a:srgbClr val="95373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Teveel op anderen vertrouwend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solidFill>
                  <a:srgbClr val="95373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Teveel concessies</a:t>
            </a:r>
            <a:endParaRPr lang="nl-NL" sz="1200" dirty="0">
              <a:solidFill>
                <a:srgbClr val="95373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4" name="Tekstvak 83"/>
          <p:cNvSpPr txBox="1"/>
          <p:nvPr/>
        </p:nvSpPr>
        <p:spPr>
          <a:xfrm>
            <a:off x="4501657" y="3455502"/>
            <a:ext cx="265276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Flexibel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Inspirerend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Experimenterend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solidFill>
                  <a:srgbClr val="95373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Ambivalent en inconsequent</a:t>
            </a:r>
          </a:p>
          <a:p>
            <a:pPr marL="285750" indent="-285750">
              <a:buFont typeface="Arial"/>
              <a:buChar char="•"/>
            </a:pPr>
            <a:r>
              <a:rPr lang="nl-NL" sz="1200" dirty="0" smtClean="0">
                <a:solidFill>
                  <a:srgbClr val="95373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Ernst van de situatie ontkennen</a:t>
            </a:r>
            <a:endParaRPr lang="nl-NL" sz="1200" dirty="0">
              <a:solidFill>
                <a:srgbClr val="95373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88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vaal 19"/>
          <p:cNvSpPr/>
          <p:nvPr/>
        </p:nvSpPr>
        <p:spPr>
          <a:xfrm>
            <a:off x="1125446" y="1093100"/>
            <a:ext cx="4308734" cy="4292027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1" name="Ovaal 20"/>
          <p:cNvSpPr/>
          <p:nvPr/>
        </p:nvSpPr>
        <p:spPr>
          <a:xfrm>
            <a:off x="1382683" y="1366376"/>
            <a:ext cx="3778181" cy="3777625"/>
          </a:xfrm>
          <a:prstGeom prst="ellipse">
            <a:avLst/>
          </a:prstGeom>
          <a:solidFill>
            <a:srgbClr val="953735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2" name="Ovaal 21"/>
          <p:cNvSpPr/>
          <p:nvPr/>
        </p:nvSpPr>
        <p:spPr>
          <a:xfrm>
            <a:off x="1679777" y="1647377"/>
            <a:ext cx="3207775" cy="3223350"/>
          </a:xfrm>
          <a:prstGeom prst="ellipse">
            <a:avLst/>
          </a:prstGeom>
          <a:solidFill>
            <a:srgbClr val="953735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Ovaal 22"/>
          <p:cNvSpPr/>
          <p:nvPr/>
        </p:nvSpPr>
        <p:spPr>
          <a:xfrm>
            <a:off x="1960793" y="1944453"/>
            <a:ext cx="2637367" cy="2669074"/>
          </a:xfrm>
          <a:prstGeom prst="ellipse">
            <a:avLst/>
          </a:prstGeom>
          <a:solidFill>
            <a:srgbClr val="953735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4" name="Ovaal 23"/>
          <p:cNvSpPr/>
          <p:nvPr/>
        </p:nvSpPr>
        <p:spPr>
          <a:xfrm>
            <a:off x="2209655" y="2209377"/>
            <a:ext cx="2147349" cy="2146949"/>
          </a:xfrm>
          <a:prstGeom prst="ellipse">
            <a:avLst/>
          </a:prstGeom>
          <a:solidFill>
            <a:srgbClr val="953735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5" name="Ovaal 24"/>
          <p:cNvSpPr/>
          <p:nvPr/>
        </p:nvSpPr>
        <p:spPr>
          <a:xfrm>
            <a:off x="2506749" y="2474302"/>
            <a:ext cx="1609084" cy="1592675"/>
          </a:xfrm>
          <a:prstGeom prst="ellipse">
            <a:avLst/>
          </a:prstGeom>
          <a:solidFill>
            <a:srgbClr val="008000"/>
          </a:solidFill>
          <a:ln>
            <a:solidFill>
              <a:srgbClr val="FFFFF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Taak</a:t>
            </a:r>
          </a:p>
          <a:p>
            <a:pPr algn="ctr"/>
            <a:r>
              <a:rPr lang="nl-NL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r>
          </a:p>
        </p:txBody>
      </p:sp>
      <p:sp>
        <p:nvSpPr>
          <p:cNvPr id="26" name="Tekstvak 25"/>
          <p:cNvSpPr txBox="1"/>
          <p:nvPr/>
        </p:nvSpPr>
        <p:spPr>
          <a:xfrm>
            <a:off x="3086884" y="4018752"/>
            <a:ext cx="482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endParaRPr lang="nl-NL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7" name="Tekstvak 26"/>
          <p:cNvSpPr txBox="1"/>
          <p:nvPr/>
        </p:nvSpPr>
        <p:spPr>
          <a:xfrm>
            <a:off x="3094591" y="4267602"/>
            <a:ext cx="482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3094591" y="4524802"/>
            <a:ext cx="482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3094591" y="4782002"/>
            <a:ext cx="482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3110668" y="5055277"/>
            <a:ext cx="4823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</a:p>
        </p:txBody>
      </p:sp>
      <p:sp>
        <p:nvSpPr>
          <p:cNvPr id="31" name="Tekstvak 30"/>
          <p:cNvSpPr txBox="1"/>
          <p:nvPr/>
        </p:nvSpPr>
        <p:spPr>
          <a:xfrm>
            <a:off x="5611001" y="1093100"/>
            <a:ext cx="35330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400" dirty="0" smtClean="0">
                <a:solidFill>
                  <a:srgbClr val="0080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=	Ik en mijn taak</a:t>
            </a:r>
          </a:p>
          <a:p>
            <a:endParaRPr lang="nl-NL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1400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=	Directe afleidingen (weer, 	publiek, scheidsrechter, 	materiaal, etc.)</a:t>
            </a:r>
          </a:p>
          <a:p>
            <a:endParaRPr lang="nl-NL" sz="14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1400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=	Wat ik eigenlijk zou moeten 	kunnen</a:t>
            </a:r>
          </a:p>
          <a:p>
            <a:endParaRPr lang="nl-NL" sz="14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1400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=	Winnen/verliezen</a:t>
            </a:r>
          </a:p>
          <a:p>
            <a:endParaRPr lang="nl-NL" sz="14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1400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 =	Gevolgen van winnen of 	verliezen</a:t>
            </a:r>
          </a:p>
          <a:p>
            <a:endParaRPr lang="nl-NL" sz="1400" dirty="0">
              <a:solidFill>
                <a:schemeClr val="accent2">
                  <a:lumMod val="7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nl-NL" sz="1400" dirty="0" smtClean="0">
                <a:solidFill>
                  <a:schemeClr val="accent2">
                    <a:lumMod val="7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 =	Zijnsvraag (wat doe ik hier?</a:t>
            </a:r>
            <a:r>
              <a:rPr lang="nl-NL" sz="1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nl-NL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2" name="Tekstvak 31"/>
          <p:cNvSpPr txBox="1"/>
          <p:nvPr/>
        </p:nvSpPr>
        <p:spPr>
          <a:xfrm>
            <a:off x="578784" y="6221028"/>
            <a:ext cx="299042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Aandachtscirkels</a:t>
            </a:r>
            <a:r>
              <a:rPr lang="nl-NL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van </a:t>
            </a:r>
            <a:r>
              <a:rPr lang="nl-NL" sz="1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Ebersprächer</a:t>
            </a:r>
            <a:endParaRPr lang="nl-NL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10148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Rechte verbindingslijn 14"/>
          <p:cNvCxnSpPr/>
          <p:nvPr/>
        </p:nvCxnSpPr>
        <p:spPr>
          <a:xfrm flipH="1">
            <a:off x="4049059" y="776941"/>
            <a:ext cx="1" cy="466727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Rechte verbindingslijn 15"/>
          <p:cNvCxnSpPr/>
          <p:nvPr/>
        </p:nvCxnSpPr>
        <p:spPr>
          <a:xfrm>
            <a:off x="1242636" y="3110580"/>
            <a:ext cx="5843964" cy="1017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Tekstvak 16"/>
          <p:cNvSpPr txBox="1"/>
          <p:nvPr/>
        </p:nvSpPr>
        <p:spPr>
          <a:xfrm>
            <a:off x="4407647" y="1792941"/>
            <a:ext cx="2540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Bal, sterke focus op één punt</a:t>
            </a:r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8" name="Tekstvak 17"/>
          <p:cNvSpPr txBox="1"/>
          <p:nvPr/>
        </p:nvSpPr>
        <p:spPr>
          <a:xfrm>
            <a:off x="1255059" y="1795929"/>
            <a:ext cx="248023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Omgeving, vrije ruimte waarnemen, overzicht</a:t>
            </a:r>
          </a:p>
        </p:txBody>
      </p:sp>
      <p:sp>
        <p:nvSpPr>
          <p:cNvPr id="19" name="Tekstvak 18"/>
          <p:cNvSpPr txBox="1"/>
          <p:nvPr/>
        </p:nvSpPr>
        <p:spPr>
          <a:xfrm>
            <a:off x="1323334" y="3983318"/>
            <a:ext cx="215152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Tactiek, taak, afspraken</a:t>
            </a:r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3" name="Tekstvak 32"/>
          <p:cNvSpPr txBox="1"/>
          <p:nvPr/>
        </p:nvSpPr>
        <p:spPr>
          <a:xfrm>
            <a:off x="4407647" y="3983318"/>
            <a:ext cx="215152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Spierspanning, stickgrip voelen, ademhaling</a:t>
            </a:r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4" name="Tekstvak 33"/>
          <p:cNvSpPr txBox="1"/>
          <p:nvPr/>
        </p:nvSpPr>
        <p:spPr>
          <a:xfrm>
            <a:off x="2943411" y="334246"/>
            <a:ext cx="21515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FOCUSSTIJLEN</a:t>
            </a:r>
            <a:endParaRPr lang="nl-NL" sz="1600" b="1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5" name="Tekstvak 34"/>
          <p:cNvSpPr txBox="1"/>
          <p:nvPr/>
        </p:nvSpPr>
        <p:spPr>
          <a:xfrm>
            <a:off x="1242636" y="1024092"/>
            <a:ext cx="223222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EP: extern breed</a:t>
            </a:r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6" name="Tekstvak 35"/>
          <p:cNvSpPr txBox="1"/>
          <p:nvPr/>
        </p:nvSpPr>
        <p:spPr>
          <a:xfrm>
            <a:off x="5416481" y="5074885"/>
            <a:ext cx="18212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IJ: intern smal</a:t>
            </a:r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7" name="Tekstvak 36"/>
          <p:cNvSpPr txBox="1"/>
          <p:nvPr/>
        </p:nvSpPr>
        <p:spPr>
          <a:xfrm>
            <a:off x="1255059" y="5074885"/>
            <a:ext cx="21344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IP: intern breed</a:t>
            </a:r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8" name="Tekstvak 37"/>
          <p:cNvSpPr txBox="1"/>
          <p:nvPr/>
        </p:nvSpPr>
        <p:spPr>
          <a:xfrm>
            <a:off x="5416481" y="1024092"/>
            <a:ext cx="18212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EJ: extern smal</a:t>
            </a:r>
            <a:endParaRPr lang="nl-NL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93823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" name="Rechte verbindingslijn 30"/>
          <p:cNvCxnSpPr/>
          <p:nvPr/>
        </p:nvCxnSpPr>
        <p:spPr>
          <a:xfrm>
            <a:off x="4610100" y="1325033"/>
            <a:ext cx="0" cy="2535555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Rechte verbindingslijn 31"/>
          <p:cNvCxnSpPr/>
          <p:nvPr/>
        </p:nvCxnSpPr>
        <p:spPr>
          <a:xfrm>
            <a:off x="2409304" y="2555560"/>
            <a:ext cx="4343400" cy="209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kstvak 3"/>
          <p:cNvSpPr txBox="1">
            <a:spLocks noChangeArrowheads="1"/>
          </p:cNvSpPr>
          <p:nvPr/>
        </p:nvSpPr>
        <p:spPr bwMode="auto">
          <a:xfrm>
            <a:off x="2247900" y="1575067"/>
            <a:ext cx="2286000" cy="116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1) Extern Breed: wat is je</a:t>
            </a:r>
            <a:b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</a:b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    inschatting?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Bij omschakelen situatie overzien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Aanval opzetten, waar ligt de ruimte?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Omgeving volgen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kstvak 4"/>
          <p:cNvSpPr txBox="1">
            <a:spLocks noChangeArrowheads="1"/>
          </p:cNvSpPr>
          <p:nvPr/>
        </p:nvSpPr>
        <p:spPr bwMode="auto">
          <a:xfrm>
            <a:off x="4984115" y="1578502"/>
            <a:ext cx="2743200" cy="1165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3) Extern Smal: de bal OF het doel..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Bal op je stick kijken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Kijken naar aanspeelpunt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Letten op bal/ stick/ voeten bij verdedigen, steeds 1 </a:t>
            </a:r>
            <a:b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</a:b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aandachtspunt</a:t>
            </a: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kstvak 5"/>
          <p:cNvSpPr txBox="1">
            <a:spLocks noChangeArrowheads="1"/>
          </p:cNvSpPr>
          <p:nvPr/>
        </p:nvSpPr>
        <p:spPr bwMode="auto">
          <a:xfrm>
            <a:off x="2295004" y="2717588"/>
            <a:ext cx="2286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2) Intern Breed: welke tactiek?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Teamnorm bedenken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Bespreken van de tactiek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Analyse van de tactiek tijdens de wedstrijd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Tekstvak 6"/>
          <p:cNvSpPr txBox="1">
            <a:spLocks noChangeArrowheads="1"/>
          </p:cNvSpPr>
          <p:nvPr/>
        </p:nvSpPr>
        <p:spPr bwMode="auto">
          <a:xfrm>
            <a:off x="4984115" y="2696001"/>
            <a:ext cx="2971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4) Intern Smal: juiste gevoel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Krachttraining, spierfocus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Pingelen, gevoel in stick of grip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Balans, stevig staan</a:t>
            </a:r>
            <a:endParaRPr kumimoji="0" lang="nl-NL" altLang="nl-NL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nl-NL" altLang="nl-NL" sz="9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Ademhalingstechnieken</a:t>
            </a:r>
            <a:endParaRPr kumimoji="0" lang="nl-NL" altLang="nl-N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Tekstvak 7"/>
          <p:cNvSpPr txBox="1">
            <a:spLocks noChangeArrowheads="1"/>
          </p:cNvSpPr>
          <p:nvPr/>
        </p:nvSpPr>
        <p:spPr bwMode="auto">
          <a:xfrm>
            <a:off x="2247900" y="849313"/>
            <a:ext cx="1990725" cy="457200"/>
          </a:xfrm>
          <a:prstGeom prst="rect">
            <a:avLst/>
          </a:prstGeom>
          <a:solidFill>
            <a:srgbClr val="EEEC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Zo druk met omgeving dat je zelf niks meer doet</a:t>
            </a: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" name="Tekstvak 8"/>
          <p:cNvSpPr txBox="1">
            <a:spLocks noChangeArrowheads="1"/>
          </p:cNvSpPr>
          <p:nvPr/>
        </p:nvSpPr>
        <p:spPr bwMode="auto">
          <a:xfrm>
            <a:off x="4984115" y="849313"/>
            <a:ext cx="2009775" cy="457200"/>
          </a:xfrm>
          <a:prstGeom prst="rect">
            <a:avLst/>
          </a:prstGeom>
          <a:solidFill>
            <a:srgbClr val="EEEC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Tunnelvisie</a:t>
            </a: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Tekstvak 9"/>
          <p:cNvSpPr txBox="1">
            <a:spLocks noChangeArrowheads="1"/>
          </p:cNvSpPr>
          <p:nvPr/>
        </p:nvSpPr>
        <p:spPr bwMode="auto">
          <a:xfrm>
            <a:off x="2316708" y="3860588"/>
            <a:ext cx="2009775" cy="685800"/>
          </a:xfrm>
          <a:prstGeom prst="rect">
            <a:avLst/>
          </a:prstGeom>
          <a:solidFill>
            <a:srgbClr val="EEEC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Perceptie van wat de anderen als groep (</a:t>
            </a:r>
            <a:r>
              <a:rPr kumimoji="0" lang="nl-NL" altLang="nl-N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/>
                <a:ea typeface="MS Mincho" pitchFamily="49" charset="-128"/>
                <a:cs typeface="Times New Roman" pitchFamily="18" charset="0"/>
              </a:rPr>
              <a:t>‘</a:t>
            </a:r>
            <a:r>
              <a:rPr kumimoji="0" lang="nl-NL" altLang="nl-N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we</a:t>
            </a:r>
            <a:r>
              <a:rPr kumimoji="0" lang="nl-NL" altLang="nl-N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mbria"/>
                <a:ea typeface="MS Mincho" pitchFamily="49" charset="-128"/>
                <a:cs typeface="Times New Roman" pitchFamily="18" charset="0"/>
              </a:rPr>
              <a:t>’</a:t>
            </a:r>
            <a:r>
              <a:rPr kumimoji="0" lang="nl-NL" altLang="nl-N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) verkeerd doen, gekleurd naar eigen voorkeur</a:t>
            </a: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kstvak 10"/>
          <p:cNvSpPr txBox="1">
            <a:spLocks noChangeArrowheads="1"/>
          </p:cNvSpPr>
          <p:nvPr/>
        </p:nvSpPr>
        <p:spPr bwMode="auto">
          <a:xfrm>
            <a:off x="4984115" y="3839001"/>
            <a:ext cx="2019300" cy="685800"/>
          </a:xfrm>
          <a:prstGeom prst="rect">
            <a:avLst/>
          </a:prstGeom>
          <a:solidFill>
            <a:srgbClr val="EEEC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Verkramping, zwoegen, afsluiten van de omgeving</a:t>
            </a: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41" name="Rechte verbindingslijn met pijl 40"/>
          <p:cNvCxnSpPr/>
          <p:nvPr/>
        </p:nvCxnSpPr>
        <p:spPr>
          <a:xfrm flipV="1">
            <a:off x="3820795" y="1325033"/>
            <a:ext cx="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Rechte verbindingslijn met pijl 41"/>
          <p:cNvCxnSpPr/>
          <p:nvPr/>
        </p:nvCxnSpPr>
        <p:spPr>
          <a:xfrm flipV="1">
            <a:off x="6225328" y="1344083"/>
            <a:ext cx="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Rechte verbindingslijn met pijl 42"/>
          <p:cNvCxnSpPr/>
          <p:nvPr/>
        </p:nvCxnSpPr>
        <p:spPr>
          <a:xfrm>
            <a:off x="3820795" y="3549650"/>
            <a:ext cx="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Rechte verbindingslijn met pijl 43"/>
          <p:cNvCxnSpPr/>
          <p:nvPr/>
        </p:nvCxnSpPr>
        <p:spPr>
          <a:xfrm>
            <a:off x="6225328" y="3491442"/>
            <a:ext cx="0" cy="2286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kstvak 15"/>
          <p:cNvSpPr txBox="1">
            <a:spLocks noChangeArrowheads="1"/>
          </p:cNvSpPr>
          <p:nvPr/>
        </p:nvSpPr>
        <p:spPr bwMode="auto">
          <a:xfrm>
            <a:off x="2095500" y="473075"/>
            <a:ext cx="5029200" cy="295275"/>
          </a:xfrm>
          <a:prstGeom prst="rect">
            <a:avLst/>
          </a:prstGeom>
          <a:solidFill>
            <a:srgbClr val="EEECE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nl-NL" altLang="nl-NL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MS Mincho" pitchFamily="49" charset="-128"/>
                <a:cs typeface="Times New Roman" pitchFamily="18" charset="0"/>
              </a:rPr>
              <a:t>FOCUSTRAINING: trainen van controle over je aandacht</a:t>
            </a: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Rectangle 43"/>
          <p:cNvSpPr>
            <a:spLocks noChangeArrowheads="1"/>
          </p:cNvSpPr>
          <p:nvPr/>
        </p:nvSpPr>
        <p:spPr bwMode="auto">
          <a:xfrm>
            <a:off x="152400" y="15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nl-NL"/>
          </a:p>
        </p:txBody>
      </p:sp>
      <p:sp>
        <p:nvSpPr>
          <p:cNvPr id="47" name="Rectangle 45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8" name="Rectangle 54"/>
          <p:cNvSpPr>
            <a:spLocks noChangeArrowheads="1"/>
          </p:cNvSpPr>
          <p:nvPr/>
        </p:nvSpPr>
        <p:spPr bwMode="auto">
          <a:xfrm>
            <a:off x="152400" y="6096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nl-NL" altLang="nl-NL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79321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270</Words>
  <Application>Microsoft Office PowerPoint</Application>
  <PresentationFormat>Diavoorstelling (4:3)</PresentationFormat>
  <Paragraphs>112</Paragraphs>
  <Slides>5</Slides>
  <Notes>5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6" baseType="lpstr">
      <vt:lpstr>Office-thema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Bas Bruin</dc:creator>
  <cp:lastModifiedBy>Elke Thijssen</cp:lastModifiedBy>
  <cp:revision>28</cp:revision>
  <dcterms:created xsi:type="dcterms:W3CDTF">2015-03-01T10:22:17Z</dcterms:created>
  <dcterms:modified xsi:type="dcterms:W3CDTF">2016-12-28T08:59:53Z</dcterms:modified>
</cp:coreProperties>
</file>