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58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D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01" autoAdjust="0"/>
  </p:normalViewPr>
  <p:slideViewPr>
    <p:cSldViewPr snapToObjects="1"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043AB7F0-DC33-41B9-A5DB-D7CF6BA49C55}" type="datetime1">
              <a:rPr lang="nl-NL" smtClean="0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3C6B95-0988-4842-B243-78ED99E9005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0043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fld id="{A7775EEE-8ED2-4E80-BDE5-7B04DCCA2099}" type="datetime1">
              <a:rPr lang="nl-NL" smtClean="0"/>
              <a:pPr>
                <a:defRPr/>
              </a:pPr>
              <a:t>29-12-2016</a:t>
            </a:fld>
            <a:endParaRPr lang="nl-NL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37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337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563D473-E151-4217-9347-4C48512719C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7636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7575" y="2130425"/>
            <a:ext cx="7381875" cy="1470025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nl-NL" noProof="0"/>
              <a:t>Klik om de stijl te bewerken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7575" y="3886200"/>
            <a:ext cx="7345363" cy="1752600"/>
          </a:xfrm>
        </p:spPr>
        <p:txBody>
          <a:bodyPr/>
          <a:lstStyle>
            <a:lvl1pPr marL="0" indent="0">
              <a:buFont typeface="Verdana" pitchFamily="34" charset="0"/>
              <a:buNone/>
              <a:defRPr/>
            </a:lvl1pPr>
          </a:lstStyle>
          <a:p>
            <a:pPr lvl="0"/>
            <a:r>
              <a:rPr lang="nl-NL" noProof="0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5949950"/>
            <a:ext cx="2459038" cy="207963"/>
          </a:xfrm>
        </p:spPr>
        <p:txBody>
          <a:bodyPr/>
          <a:lstStyle>
            <a:lvl1pPr>
              <a:defRPr sz="700"/>
            </a:lvl1pPr>
          </a:lstStyle>
          <a:p>
            <a:pPr>
              <a:defRPr/>
            </a:pPr>
            <a:r>
              <a:rPr lang="nl-NL" dirty="0"/>
              <a:t>Uitgave  </a:t>
            </a:r>
            <a:r>
              <a:rPr lang="en-US" dirty="0">
                <a:cs typeface="Arial" charset="0"/>
              </a:rPr>
              <a:t>©KNHB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6188" y="5949950"/>
            <a:ext cx="261937" cy="207963"/>
          </a:xfrm>
        </p:spPr>
        <p:txBody>
          <a:bodyPr/>
          <a:lstStyle>
            <a:lvl1pPr>
              <a:defRPr sz="7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876B74-5B45-4C55-8485-66AE00548062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61167" y="5949949"/>
            <a:ext cx="5292725" cy="20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4161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03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drie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2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1079500"/>
            <a:ext cx="56705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2" name="Rectangle 14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1412875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9" name="Rectangle 15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4292600"/>
            <a:ext cx="1709738" cy="1439863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0" name="Rectangle 16"/>
          <p:cNvSpPr>
            <a:spLocks noGrp="1" noChangeArrowheads="1"/>
          </p:cNvSpPr>
          <p:nvPr>
            <p:ph sz="quarter" idx="4294967295"/>
          </p:nvPr>
        </p:nvSpPr>
        <p:spPr>
          <a:xfrm>
            <a:off x="7143750" y="285273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21" name="Text Box 19"/>
          <p:cNvSpPr txBox="1">
            <a:spLocks noChangeArrowheads="1"/>
          </p:cNvSpPr>
          <p:nvPr userDrawn="1"/>
        </p:nvSpPr>
        <p:spPr bwMode="auto">
          <a:xfrm>
            <a:off x="917575" y="2060575"/>
            <a:ext cx="5761038" cy="3600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onder ‘- Object’ op het icoon linksonder.</a:t>
            </a:r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3829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vier objecten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9"/>
          <p:cNvSpPr>
            <a:spLocks noGrp="1" noChangeArrowheads="1"/>
          </p:cNvSpPr>
          <p:nvPr>
            <p:ph type="title" sz="quarter"/>
          </p:nvPr>
        </p:nvSpPr>
        <p:spPr>
          <a:xfrm>
            <a:off x="917575" y="2276475"/>
            <a:ext cx="7499350" cy="782638"/>
          </a:xfrm>
        </p:spPr>
        <p:txBody>
          <a:bodyPr/>
          <a:lstStyle/>
          <a:p>
            <a:pPr eaLnBrk="1" hangingPunct="1"/>
            <a:endParaRPr lang="nl-NL" altLang="nl-NL"/>
          </a:p>
        </p:txBody>
      </p:sp>
      <p:sp>
        <p:nvSpPr>
          <p:cNvPr id="14" name="Rectangle 12"/>
          <p:cNvSpPr>
            <a:spLocks noGrp="1" noChangeArrowheads="1"/>
          </p:cNvSpPr>
          <p:nvPr>
            <p:ph sz="quarter" idx="3"/>
          </p:nvPr>
        </p:nvSpPr>
        <p:spPr>
          <a:xfrm>
            <a:off x="3708400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5" name="Rectangle 13"/>
          <p:cNvSpPr>
            <a:spLocks noGrp="1" noChangeArrowheads="1"/>
          </p:cNvSpPr>
          <p:nvPr>
            <p:ph sz="quarter" idx="4"/>
          </p:nvPr>
        </p:nvSpPr>
        <p:spPr>
          <a:xfrm>
            <a:off x="5418138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6" name="Text Box 14"/>
          <p:cNvSpPr txBox="1">
            <a:spLocks noChangeArrowheads="1"/>
          </p:cNvSpPr>
          <p:nvPr userDrawn="1"/>
        </p:nvSpPr>
        <p:spPr bwMode="auto">
          <a:xfrm>
            <a:off x="917575" y="3284538"/>
            <a:ext cx="7404100" cy="273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66700" indent="-2667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1pPr>
            <a:lvl2pPr marL="742950" indent="-28575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2pPr>
            <a:lvl3pPr marL="11430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3pPr>
            <a:lvl4pPr marL="16002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4pPr>
            <a:lvl5pPr marL="2057400" indent="-228600"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Verdana" panose="020B0604030504040204" pitchFamily="34" charset="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  <a:buFont typeface="Verdana" panose="020B0604030504040204" pitchFamily="34" charset="0"/>
              <a:buChar char="–"/>
            </a:pPr>
            <a:r>
              <a:rPr lang="nl-NL" altLang="nl-NL" dirty="0"/>
              <a:t>Plaatje toevoegen?</a:t>
            </a:r>
            <a:br>
              <a:rPr lang="nl-NL" altLang="nl-NL" dirty="0"/>
            </a:br>
            <a:r>
              <a:rPr lang="nl-NL" altLang="nl-NL" dirty="0"/>
              <a:t>Klik boven onder ‘- Object’ op het icoon linksonder.</a:t>
            </a:r>
          </a:p>
        </p:txBody>
      </p:sp>
      <p:sp>
        <p:nvSpPr>
          <p:cNvPr id="17" name="Rectangle 10"/>
          <p:cNvSpPr>
            <a:spLocks noGrp="1" noChangeArrowheads="1"/>
          </p:cNvSpPr>
          <p:nvPr>
            <p:ph sz="quarter" idx="4294967295"/>
          </p:nvPr>
        </p:nvSpPr>
        <p:spPr>
          <a:xfrm>
            <a:off x="288925" y="585788"/>
            <a:ext cx="1709738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8" name="Rectangle 11"/>
          <p:cNvSpPr>
            <a:spLocks noGrp="1" noChangeArrowheads="1"/>
          </p:cNvSpPr>
          <p:nvPr>
            <p:ph sz="quarter" idx="4294967295"/>
          </p:nvPr>
        </p:nvSpPr>
        <p:spPr>
          <a:xfrm>
            <a:off x="1998663" y="585788"/>
            <a:ext cx="1709737" cy="1439862"/>
          </a:xfrm>
        </p:spPr>
        <p:txBody>
          <a:bodyPr/>
          <a:lstStyle/>
          <a:p>
            <a:pPr eaLnBrk="1" hangingPunct="1"/>
            <a:endParaRPr lang="nl-NL" altLang="nl-NL" sz="140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17575" y="6197600"/>
            <a:ext cx="2133600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2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197600"/>
            <a:ext cx="5292725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8860830" y="6197600"/>
            <a:ext cx="283169" cy="2794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9258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54453-01CF-462F-B9C4-F89011DA4A25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  <p:sp>
        <p:nvSpPr>
          <p:cNvPr id="5" name="Tijdelijke aanduiding voor inhoud 2"/>
          <p:cNvSpPr>
            <a:spLocks noGrp="1"/>
          </p:cNvSpPr>
          <p:nvPr>
            <p:ph idx="1"/>
          </p:nvPr>
        </p:nvSpPr>
        <p:spPr>
          <a:xfrm>
            <a:off x="285750" y="569913"/>
            <a:ext cx="8567738" cy="5854700"/>
          </a:xfrm>
        </p:spPr>
        <p:txBody>
          <a:bodyPr/>
          <a:lstStyle/>
          <a:p>
            <a:endParaRPr lang="nl-NL" altLang="nl-NL" sz="1800" dirty="0"/>
          </a:p>
        </p:txBody>
      </p:sp>
    </p:spTree>
    <p:extLst>
      <p:ext uri="{BB962C8B-B14F-4D97-AF65-F5344CB8AC3E}">
        <p14:creationId xmlns:p14="http://schemas.microsoft.com/office/powerpoint/2010/main" val="1508044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 2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918323-D5B5-43E2-9469-C5DBA14963FF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483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7575" y="620713"/>
            <a:ext cx="7499350" cy="782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7575" y="1773238"/>
            <a:ext cx="749935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7575" y="6197600"/>
            <a:ext cx="2133600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197600"/>
            <a:ext cx="5292725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860830" y="6197600"/>
            <a:ext cx="283169" cy="27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800" smtClean="0">
                <a:solidFill>
                  <a:srgbClr val="6B6D70"/>
                </a:solidFill>
              </a:defRPr>
            </a:lvl1pPr>
          </a:lstStyle>
          <a:p>
            <a:pPr>
              <a:defRPr/>
            </a:pPr>
            <a:fld id="{CB2A95AC-F647-4036-A846-347FC86FD0DD}" type="slidenum">
              <a:rPr lang="nl-NL" smtClean="0"/>
              <a:pPr>
                <a:defRPr/>
              </a:pPr>
              <a:t>‹nr.›</a:t>
            </a:fld>
            <a:endParaRPr lang="nl-N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09" r:id="rId2"/>
    <p:sldLayoutId id="2147483825" r:id="rId3"/>
    <p:sldLayoutId id="2147483821" r:id="rId4"/>
    <p:sldLayoutId id="2147483804" r:id="rId5"/>
    <p:sldLayoutId id="2147483824" r:id="rId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  <a:ea typeface="+mn-ea"/>
          <a:cs typeface="+mn-cs"/>
        </a:defRPr>
      </a:lvl1pPr>
      <a:lvl2pPr marL="715963" indent="-265113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2pPr>
      <a:lvl3pPr marL="1162050" indent="-266700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3pPr>
      <a:lvl4pPr marL="1616075" indent="-274638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4pPr>
      <a:lvl5pPr marL="2058988" indent="-263525" algn="l" rtl="0" eaLnBrk="0" fontAlgn="base" hangingPunct="0">
        <a:spcBef>
          <a:spcPct val="0"/>
        </a:spcBef>
        <a:spcAft>
          <a:spcPct val="100000"/>
        </a:spcAft>
        <a:buFont typeface="Verdana" panose="020B0604030504040204" pitchFamily="34" charset="0"/>
        <a:buChar char="–"/>
        <a:defRPr>
          <a:solidFill>
            <a:schemeClr val="bg1"/>
          </a:solidFill>
          <a:latin typeface="+mn-lt"/>
        </a:defRPr>
      </a:lvl5pPr>
      <a:lvl6pPr marL="25161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6pPr>
      <a:lvl7pPr marL="29733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7pPr>
      <a:lvl8pPr marL="34305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8pPr>
      <a:lvl9pPr marL="3887788" indent="-263525" algn="l" rtl="0" eaLnBrk="1" fontAlgn="base" hangingPunct="1">
        <a:spcBef>
          <a:spcPct val="0"/>
        </a:spcBef>
        <a:spcAft>
          <a:spcPct val="100000"/>
        </a:spcAft>
        <a:buFont typeface="Verdana" pitchFamily="34" charset="0"/>
        <a:buChar char="–"/>
        <a:defRPr>
          <a:solidFill>
            <a:schemeClr val="bg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eperen 3"/>
          <p:cNvGrpSpPr>
            <a:grpSpLocks/>
          </p:cNvGrpSpPr>
          <p:nvPr/>
        </p:nvGrpSpPr>
        <p:grpSpPr bwMode="auto">
          <a:xfrm>
            <a:off x="1231207" y="957606"/>
            <a:ext cx="6725169" cy="5431904"/>
            <a:chOff x="806524" y="1412776"/>
            <a:chExt cx="7581900" cy="5217470"/>
          </a:xfrm>
        </p:grpSpPr>
        <p:pic>
          <p:nvPicPr>
            <p:cNvPr id="5" name="Afbeelding 9" descr="media_584_9b80a2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6524" y="1412776"/>
              <a:ext cx="7581900" cy="45983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oelichting met afgeronde rechthoek 10"/>
            <p:cNvSpPr>
              <a:spLocks noChangeArrowheads="1"/>
            </p:cNvSpPr>
            <p:nvPr/>
          </p:nvSpPr>
          <p:spPr bwMode="auto">
            <a:xfrm>
              <a:off x="1547664" y="6117892"/>
              <a:ext cx="6104854" cy="512354"/>
            </a:xfrm>
            <a:prstGeom prst="wedgeRoundRectCallout">
              <a:avLst>
                <a:gd name="adj1" fmla="val -259"/>
                <a:gd name="adj2" fmla="val -48042"/>
                <a:gd name="adj3" fmla="val 16667"/>
              </a:avLst>
            </a:prstGeom>
            <a:solidFill>
              <a:srgbClr val="FF6600"/>
            </a:solidFill>
            <a:ln w="381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r>
                <a:rPr lang="nl-NL" sz="1200" dirty="0">
                  <a:solidFill>
                    <a:srgbClr val="FFFFFF"/>
                  </a:solidFill>
                </a:rPr>
                <a:t>Bron: </a:t>
              </a:r>
              <a:r>
                <a:rPr lang="nl-NL" sz="1200" dirty="0" err="1">
                  <a:solidFill>
                    <a:srgbClr val="FFFFFF"/>
                  </a:solidFill>
                </a:rPr>
                <a:t>Gulbin</a:t>
              </a:r>
              <a:r>
                <a:rPr lang="nl-NL" sz="1200" dirty="0">
                  <a:solidFill>
                    <a:srgbClr val="FFFFFF"/>
                  </a:solidFill>
                </a:rPr>
                <a:t>, J. </a:t>
              </a:r>
              <a:r>
                <a:rPr lang="nl-NL" sz="1200" dirty="0" err="1">
                  <a:solidFill>
                    <a:srgbClr val="FFFFFF"/>
                  </a:solidFill>
                </a:rPr>
                <a:t>Weissensteiner</a:t>
              </a:r>
              <a:r>
                <a:rPr lang="nl-NL" sz="1200" dirty="0">
                  <a:solidFill>
                    <a:srgbClr val="FFFFFF"/>
                  </a:solidFill>
                </a:rPr>
                <a:t>, J. </a:t>
              </a:r>
              <a:r>
                <a:rPr lang="nl-NL" sz="1200" dirty="0" err="1">
                  <a:solidFill>
                    <a:srgbClr val="FFFFFF"/>
                  </a:solidFill>
                </a:rPr>
                <a:t>Oldenziel</a:t>
              </a:r>
              <a:r>
                <a:rPr lang="nl-NL" sz="1200" dirty="0">
                  <a:solidFill>
                    <a:srgbClr val="FFFFFF"/>
                  </a:solidFill>
                </a:rPr>
                <a:t>, K. </a:t>
              </a:r>
              <a:r>
                <a:rPr lang="nl-NL" sz="1200" dirty="0" err="1">
                  <a:solidFill>
                    <a:srgbClr val="FFFFFF"/>
                  </a:solidFill>
                </a:rPr>
                <a:t>Gagné</a:t>
              </a:r>
              <a:r>
                <a:rPr lang="nl-NL" sz="1200" dirty="0">
                  <a:solidFill>
                    <a:srgbClr val="FFFFFF"/>
                  </a:solidFill>
                </a:rPr>
                <a:t>, F. (2013) </a:t>
              </a:r>
              <a:r>
                <a:rPr lang="nl-NL" sz="1200" dirty="0" err="1">
                  <a:solidFill>
                    <a:srgbClr val="FFFFFF"/>
                  </a:solidFill>
                </a:rPr>
                <a:t>Patterns</a:t>
              </a:r>
              <a:r>
                <a:rPr lang="nl-NL" sz="1200" dirty="0">
                  <a:solidFill>
                    <a:srgbClr val="FFFFFF"/>
                  </a:solidFill>
                </a:rPr>
                <a:t> of performance development in elite </a:t>
              </a:r>
              <a:r>
                <a:rPr lang="nl-NL" sz="1200" dirty="0" err="1">
                  <a:solidFill>
                    <a:srgbClr val="FFFFFF"/>
                  </a:solidFill>
                </a:rPr>
                <a:t>athletes</a:t>
              </a:r>
              <a:endParaRPr lang="nl-NL" sz="1200" dirty="0">
                <a:solidFill>
                  <a:srgbClr val="FFFFFF"/>
                </a:solidFill>
              </a:endParaRPr>
            </a:p>
          </p:txBody>
        </p:sp>
      </p:grpSp>
      <p:sp>
        <p:nvSpPr>
          <p:cNvPr id="7" name="Tekstvak 6"/>
          <p:cNvSpPr txBox="1"/>
          <p:nvPr/>
        </p:nvSpPr>
        <p:spPr>
          <a:xfrm>
            <a:off x="550984" y="588273"/>
            <a:ext cx="4478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1: Australische Pyramide</a:t>
            </a:r>
          </a:p>
        </p:txBody>
      </p:sp>
    </p:spTree>
    <p:extLst>
      <p:ext uri="{BB962C8B-B14F-4D97-AF65-F5344CB8AC3E}">
        <p14:creationId xmlns:p14="http://schemas.microsoft.com/office/powerpoint/2010/main" val="2818824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2209632"/>
              </p:ext>
            </p:extLst>
          </p:nvPr>
        </p:nvGraphicFramePr>
        <p:xfrm>
          <a:off x="1167421" y="769124"/>
          <a:ext cx="4059724" cy="5521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92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5061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96243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774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74146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7414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414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9037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414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414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6317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74146"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cxnSp>
        <p:nvCxnSpPr>
          <p:cNvPr id="9" name="Rechte verbindingslijn met pijl 8"/>
          <p:cNvCxnSpPr/>
          <p:nvPr/>
        </p:nvCxnSpPr>
        <p:spPr>
          <a:xfrm flipH="1">
            <a:off x="1617408" y="4474140"/>
            <a:ext cx="6741" cy="1806090"/>
          </a:xfrm>
          <a:prstGeom prst="straightConnector1">
            <a:avLst/>
          </a:prstGeom>
          <a:ln w="635000">
            <a:solidFill>
              <a:srgbClr val="00B0F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Rechte verbindingslijn met pijl 9"/>
          <p:cNvCxnSpPr/>
          <p:nvPr/>
        </p:nvCxnSpPr>
        <p:spPr>
          <a:xfrm>
            <a:off x="2666651" y="3816475"/>
            <a:ext cx="0" cy="2450806"/>
          </a:xfrm>
          <a:prstGeom prst="straightConnector1">
            <a:avLst/>
          </a:prstGeom>
          <a:ln w="635000">
            <a:solidFill>
              <a:srgbClr val="00B0F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Rechte verbindingslijn met pijl 10"/>
          <p:cNvCxnSpPr/>
          <p:nvPr/>
        </p:nvCxnSpPr>
        <p:spPr>
          <a:xfrm>
            <a:off x="3704112" y="4007562"/>
            <a:ext cx="0" cy="2259719"/>
          </a:xfrm>
          <a:prstGeom prst="straightConnector1">
            <a:avLst/>
          </a:prstGeom>
          <a:ln w="635000">
            <a:solidFill>
              <a:srgbClr val="00B0F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Rechte verbindingslijn met pijl 11"/>
          <p:cNvCxnSpPr/>
          <p:nvPr/>
        </p:nvCxnSpPr>
        <p:spPr>
          <a:xfrm>
            <a:off x="4722333" y="2638186"/>
            <a:ext cx="0" cy="3629095"/>
          </a:xfrm>
          <a:prstGeom prst="straightConnector1">
            <a:avLst/>
          </a:prstGeom>
          <a:ln w="635000">
            <a:solidFill>
              <a:srgbClr val="00B0F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met pijl 12"/>
          <p:cNvCxnSpPr/>
          <p:nvPr/>
        </p:nvCxnSpPr>
        <p:spPr>
          <a:xfrm>
            <a:off x="1625894" y="2598546"/>
            <a:ext cx="0" cy="1820781"/>
          </a:xfrm>
          <a:prstGeom prst="straightConnector1">
            <a:avLst/>
          </a:prstGeom>
          <a:ln w="635000">
            <a:solidFill>
              <a:srgbClr val="FF66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Rechte verbindingslijn met pijl 13"/>
          <p:cNvCxnSpPr/>
          <p:nvPr/>
        </p:nvCxnSpPr>
        <p:spPr>
          <a:xfrm>
            <a:off x="2666650" y="2377621"/>
            <a:ext cx="0" cy="1390800"/>
          </a:xfrm>
          <a:prstGeom prst="straightConnector1">
            <a:avLst/>
          </a:prstGeom>
          <a:ln w="635000">
            <a:solidFill>
              <a:srgbClr val="FF66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Rechte verbindingslijn met pijl 14"/>
          <p:cNvCxnSpPr/>
          <p:nvPr/>
        </p:nvCxnSpPr>
        <p:spPr>
          <a:xfrm>
            <a:off x="3704112" y="1813349"/>
            <a:ext cx="0" cy="2140620"/>
          </a:xfrm>
          <a:prstGeom prst="straightConnector1">
            <a:avLst/>
          </a:prstGeom>
          <a:ln w="635000">
            <a:solidFill>
              <a:srgbClr val="FF66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met pijl 15"/>
          <p:cNvCxnSpPr/>
          <p:nvPr/>
        </p:nvCxnSpPr>
        <p:spPr>
          <a:xfrm>
            <a:off x="4722333" y="1215137"/>
            <a:ext cx="0" cy="1383409"/>
          </a:xfrm>
          <a:prstGeom prst="straightConnector1">
            <a:avLst/>
          </a:prstGeom>
          <a:ln w="635000">
            <a:solidFill>
              <a:srgbClr val="FF6600"/>
            </a:solidFill>
            <a:headEnd type="none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323528" y="407032"/>
            <a:ext cx="843894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125</a:t>
            </a:r>
            <a:br>
              <a:rPr lang="nl-NL" dirty="0"/>
            </a:br>
            <a:endParaRPr lang="nl-NL" sz="3000" dirty="0"/>
          </a:p>
          <a:p>
            <a:r>
              <a:rPr lang="nl-NL" dirty="0"/>
              <a:t>120</a:t>
            </a:r>
          </a:p>
          <a:p>
            <a:endParaRPr lang="nl-NL" sz="2400" dirty="0"/>
          </a:p>
          <a:p>
            <a:r>
              <a:rPr lang="nl-NL" dirty="0"/>
              <a:t>115</a:t>
            </a:r>
          </a:p>
          <a:p>
            <a:endParaRPr lang="nl-NL" sz="3000" dirty="0"/>
          </a:p>
          <a:p>
            <a:r>
              <a:rPr lang="nl-NL" dirty="0"/>
              <a:t>110</a:t>
            </a:r>
          </a:p>
          <a:p>
            <a:endParaRPr lang="nl-NL" sz="3000" dirty="0"/>
          </a:p>
          <a:p>
            <a:r>
              <a:rPr lang="nl-NL" dirty="0"/>
              <a:t>105</a:t>
            </a:r>
          </a:p>
          <a:p>
            <a:endParaRPr lang="nl-NL" sz="3000" dirty="0"/>
          </a:p>
          <a:p>
            <a:r>
              <a:rPr lang="nl-NL" dirty="0"/>
              <a:t>100</a:t>
            </a:r>
          </a:p>
          <a:p>
            <a:endParaRPr lang="nl-NL" sz="2600" dirty="0"/>
          </a:p>
          <a:p>
            <a:r>
              <a:rPr lang="nl-NL" dirty="0"/>
              <a:t>95</a:t>
            </a:r>
          </a:p>
          <a:p>
            <a:endParaRPr lang="nl-NL" sz="3000" dirty="0"/>
          </a:p>
          <a:p>
            <a:r>
              <a:rPr lang="nl-NL" dirty="0"/>
              <a:t>90</a:t>
            </a:r>
          </a:p>
          <a:p>
            <a:endParaRPr lang="nl-NL" sz="3000" dirty="0"/>
          </a:p>
          <a:p>
            <a:r>
              <a:rPr lang="nl-NL" dirty="0"/>
              <a:t>85</a:t>
            </a:r>
          </a:p>
        </p:txBody>
      </p:sp>
      <p:sp>
        <p:nvSpPr>
          <p:cNvPr id="18" name="Ovaal 5"/>
          <p:cNvSpPr>
            <a:spLocks noChangeArrowheads="1"/>
          </p:cNvSpPr>
          <p:nvPr/>
        </p:nvSpPr>
        <p:spPr bwMode="auto">
          <a:xfrm>
            <a:off x="1352913" y="6386227"/>
            <a:ext cx="508763" cy="472581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1600" b="1" dirty="0">
                <a:solidFill>
                  <a:srgbClr val="000000"/>
                </a:solidFill>
              </a:rPr>
              <a:t>1</a:t>
            </a:r>
          </a:p>
        </p:txBody>
      </p:sp>
      <p:sp>
        <p:nvSpPr>
          <p:cNvPr id="19" name="Ovaal 5"/>
          <p:cNvSpPr>
            <a:spLocks noChangeArrowheads="1"/>
          </p:cNvSpPr>
          <p:nvPr/>
        </p:nvSpPr>
        <p:spPr bwMode="auto">
          <a:xfrm>
            <a:off x="2412269" y="6386227"/>
            <a:ext cx="508763" cy="472581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1600" b="1" dirty="0">
                <a:solidFill>
                  <a:srgbClr val="000000"/>
                </a:solidFill>
              </a:rPr>
              <a:t>2</a:t>
            </a:r>
          </a:p>
        </p:txBody>
      </p:sp>
      <p:sp>
        <p:nvSpPr>
          <p:cNvPr id="20" name="Ovaal 5"/>
          <p:cNvSpPr>
            <a:spLocks noChangeArrowheads="1"/>
          </p:cNvSpPr>
          <p:nvPr/>
        </p:nvSpPr>
        <p:spPr bwMode="auto">
          <a:xfrm>
            <a:off x="3449730" y="6394511"/>
            <a:ext cx="508763" cy="472581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1600" b="1" dirty="0">
                <a:solidFill>
                  <a:srgbClr val="000000"/>
                </a:solidFill>
              </a:rPr>
              <a:t>3</a:t>
            </a:r>
          </a:p>
        </p:txBody>
      </p:sp>
      <p:sp>
        <p:nvSpPr>
          <p:cNvPr id="21" name="Ovaal 5"/>
          <p:cNvSpPr>
            <a:spLocks noChangeArrowheads="1"/>
          </p:cNvSpPr>
          <p:nvPr/>
        </p:nvSpPr>
        <p:spPr bwMode="auto">
          <a:xfrm>
            <a:off x="4467951" y="6394511"/>
            <a:ext cx="508763" cy="472581"/>
          </a:xfrm>
          <a:prstGeom prst="ellipse">
            <a:avLst/>
          </a:prstGeom>
          <a:solidFill>
            <a:srgbClr val="FF6600"/>
          </a:solidFill>
          <a:ln w="28575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nl-NL" sz="1600" b="1" dirty="0">
                <a:solidFill>
                  <a:srgbClr val="000000"/>
                </a:solidFill>
              </a:rPr>
              <a:t>4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5312654" y="632665"/>
            <a:ext cx="35549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Figuur 2: Fransen e.a. 2012 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5227146" y="1075481"/>
            <a:ext cx="372593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/>
              <a:t>De inspanning van een activiteit wordt afgezet tegen de effectiviteit van progressie </a:t>
            </a:r>
          </a:p>
          <a:p>
            <a:endParaRPr lang="nl-NL" sz="1400" dirty="0"/>
          </a:p>
          <a:p>
            <a:r>
              <a:rPr lang="nl-NL" sz="1400" dirty="0"/>
              <a:t>Diagram 1 en 2 betreffen spelers die uitsluitend 1 sport (voetbal) beoefenen </a:t>
            </a:r>
          </a:p>
          <a:p>
            <a:r>
              <a:rPr lang="nl-NL" sz="1400" dirty="0"/>
              <a:t>Diagram 3 en 4 zijn spelers die meer sporten beoefenen </a:t>
            </a:r>
          </a:p>
          <a:p>
            <a:endParaRPr lang="nl-NL" sz="1400" dirty="0"/>
          </a:p>
          <a:p>
            <a:r>
              <a:rPr lang="nl-NL" sz="1400" dirty="0"/>
              <a:t>Het verschil tussen diagram 1 en 2 is de toename van het aantal uren 1 sport  en bij 3 en 4 de toename van het aantal uren sporten </a:t>
            </a:r>
          </a:p>
          <a:p>
            <a:endParaRPr lang="nl-NL" sz="1400" dirty="0"/>
          </a:p>
          <a:p>
            <a:r>
              <a:rPr lang="nl-NL" sz="1400" dirty="0"/>
              <a:t>De conclusie is dat het beoefenen van meer sporten in meer effectiviteit resulteert</a:t>
            </a:r>
          </a:p>
          <a:p>
            <a:endParaRPr lang="nl-NL" sz="1400" dirty="0"/>
          </a:p>
          <a:p>
            <a:r>
              <a:rPr lang="nl-NL" sz="1400" dirty="0"/>
              <a:t>Als diagram 2 en 3 met elkaar vergeleken worden, dan is zichtbaar dat minder uren diverse sporten beoefenen meer oplevert dan een groter volume eenzijdige sportparticipatie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6084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jfhoek 79"/>
          <p:cNvSpPr/>
          <p:nvPr/>
        </p:nvSpPr>
        <p:spPr>
          <a:xfrm rot="16200000">
            <a:off x="-1184561" y="2936276"/>
            <a:ext cx="6438461" cy="565914"/>
          </a:xfrm>
          <a:prstGeom prst="homePlate">
            <a:avLst/>
          </a:prstGeom>
          <a:solidFill>
            <a:srgbClr val="E76C30"/>
          </a:solidFill>
          <a:ln w="38100" cmpd="sng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400"/>
          </a:p>
        </p:txBody>
      </p:sp>
      <p:sp>
        <p:nvSpPr>
          <p:cNvPr id="3" name="Rechthoek 2"/>
          <p:cNvSpPr/>
          <p:nvPr/>
        </p:nvSpPr>
        <p:spPr>
          <a:xfrm>
            <a:off x="2370226" y="5650573"/>
            <a:ext cx="6737202" cy="787889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>
                <a:solidFill>
                  <a:srgbClr val="FFFFFF"/>
                </a:solidFill>
              </a:rPr>
              <a:t>Start in sport: probeerfase </a:t>
            </a:r>
          </a:p>
          <a:p>
            <a:pPr algn="ctr"/>
            <a:r>
              <a:rPr lang="nl-NL" sz="1400" b="1" dirty="0">
                <a:solidFill>
                  <a:srgbClr val="FFFFFF"/>
                </a:solidFill>
              </a:rPr>
              <a:t> </a:t>
            </a:r>
            <a:r>
              <a:rPr lang="nl-NL" sz="1400" i="1" dirty="0">
                <a:solidFill>
                  <a:srgbClr val="FFFFFF"/>
                </a:solidFill>
              </a:rPr>
              <a:t>fundament</a:t>
            </a:r>
          </a:p>
        </p:txBody>
      </p:sp>
      <p:sp>
        <p:nvSpPr>
          <p:cNvPr id="4" name="Rechthoek 3"/>
          <p:cNvSpPr/>
          <p:nvPr/>
        </p:nvSpPr>
        <p:spPr>
          <a:xfrm>
            <a:off x="2370227" y="4216367"/>
            <a:ext cx="4426918" cy="1344730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/>
              <a:t>Oriëntatiefase</a:t>
            </a:r>
          </a:p>
          <a:p>
            <a:pPr algn="ctr"/>
            <a:r>
              <a:rPr lang="nl-NL" sz="1400" i="1" dirty="0"/>
              <a:t>Accent op ‘spelen’ boven gericht trainen</a:t>
            </a:r>
          </a:p>
          <a:p>
            <a:pPr algn="ctr"/>
            <a:r>
              <a:rPr lang="nl-NL" sz="1400" i="1" dirty="0"/>
              <a:t>Meer sporten beoefenen</a:t>
            </a:r>
          </a:p>
        </p:txBody>
      </p:sp>
      <p:grpSp>
        <p:nvGrpSpPr>
          <p:cNvPr id="5" name="Groeperen 82"/>
          <p:cNvGrpSpPr/>
          <p:nvPr/>
        </p:nvGrpSpPr>
        <p:grpSpPr>
          <a:xfrm>
            <a:off x="2370227" y="-2430"/>
            <a:ext cx="6737202" cy="1347162"/>
            <a:chOff x="865161" y="126399"/>
            <a:chExt cx="6743577" cy="1347162"/>
          </a:xfrm>
        </p:grpSpPr>
        <p:sp>
          <p:nvSpPr>
            <p:cNvPr id="6" name="Rechthoek 5"/>
            <p:cNvSpPr/>
            <p:nvPr/>
          </p:nvSpPr>
          <p:spPr>
            <a:xfrm>
              <a:off x="865161" y="126399"/>
              <a:ext cx="2153696" cy="1344730"/>
            </a:xfrm>
            <a:prstGeom prst="rect">
              <a:avLst/>
            </a:prstGeom>
            <a:solidFill>
              <a:srgbClr val="E76C30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b="1" dirty="0"/>
                <a:t>Mogelijke uitkomsten</a:t>
              </a:r>
            </a:p>
            <a:p>
              <a:pPr algn="ctr"/>
              <a:r>
                <a:rPr lang="nl-NL" sz="1400" i="1" dirty="0"/>
                <a:t>Breedtesport- beoefening</a:t>
              </a:r>
            </a:p>
            <a:p>
              <a:pPr algn="ctr"/>
              <a:r>
                <a:rPr lang="nl-NL" sz="1400" i="1" dirty="0"/>
                <a:t>Toename gezondheid en plezier in sport</a:t>
              </a:r>
            </a:p>
          </p:txBody>
        </p:sp>
        <p:sp>
          <p:nvSpPr>
            <p:cNvPr id="7" name="Rechthoek 6"/>
            <p:cNvSpPr/>
            <p:nvPr/>
          </p:nvSpPr>
          <p:spPr>
            <a:xfrm>
              <a:off x="5455042" y="128831"/>
              <a:ext cx="2153696" cy="1344730"/>
            </a:xfrm>
            <a:prstGeom prst="rect">
              <a:avLst/>
            </a:prstGeom>
            <a:solidFill>
              <a:srgbClr val="E76C30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b="1" dirty="0"/>
                <a:t>Mogelijke uitkomsten</a:t>
              </a:r>
            </a:p>
            <a:p>
              <a:pPr algn="ctr"/>
              <a:r>
                <a:rPr lang="nl-NL" sz="1400" i="1" dirty="0"/>
                <a:t>Topsport-</a:t>
              </a:r>
            </a:p>
            <a:p>
              <a:pPr algn="ctr"/>
              <a:r>
                <a:rPr lang="nl-NL" sz="1400" i="1" dirty="0"/>
                <a:t>beoefening</a:t>
              </a:r>
            </a:p>
            <a:p>
              <a:pPr algn="ctr"/>
              <a:r>
                <a:rPr lang="nl-NL" sz="1400" i="1" dirty="0"/>
                <a:t>Afname gezondheid en plezier in sport</a:t>
              </a:r>
            </a:p>
          </p:txBody>
        </p:sp>
        <p:sp>
          <p:nvSpPr>
            <p:cNvPr id="8" name="Rechthoek 7"/>
            <p:cNvSpPr/>
            <p:nvPr/>
          </p:nvSpPr>
          <p:spPr>
            <a:xfrm>
              <a:off x="3119260" y="128831"/>
              <a:ext cx="2153696" cy="1344730"/>
            </a:xfrm>
            <a:prstGeom prst="rect">
              <a:avLst/>
            </a:prstGeom>
            <a:solidFill>
              <a:srgbClr val="E76C30"/>
            </a:solidFill>
            <a:ln w="38100" cmpd="sng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nl-NL" sz="1400" b="1" dirty="0"/>
                <a:t>Mogelijke uitkomsten</a:t>
              </a:r>
            </a:p>
            <a:p>
              <a:pPr algn="ctr"/>
              <a:r>
                <a:rPr lang="nl-NL" sz="1400" i="1" dirty="0"/>
                <a:t>Topsport-</a:t>
              </a:r>
            </a:p>
            <a:p>
              <a:pPr algn="ctr"/>
              <a:r>
                <a:rPr lang="nl-NL" sz="1400" i="1" dirty="0"/>
                <a:t>beoefening</a:t>
              </a:r>
            </a:p>
            <a:p>
              <a:pPr algn="ctr"/>
              <a:r>
                <a:rPr lang="nl-NL" sz="1400" i="1" dirty="0"/>
                <a:t>Toename gezondheid en plezier in sport</a:t>
              </a:r>
            </a:p>
          </p:txBody>
        </p:sp>
      </p:grpSp>
      <p:sp>
        <p:nvSpPr>
          <p:cNvPr id="9" name="Rechthoek 8"/>
          <p:cNvSpPr/>
          <p:nvPr/>
        </p:nvSpPr>
        <p:spPr>
          <a:xfrm>
            <a:off x="6958443" y="1478719"/>
            <a:ext cx="2151660" cy="4082378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/>
              <a:t>Vroege specialisatie</a:t>
            </a:r>
          </a:p>
          <a:p>
            <a:pPr algn="ctr"/>
            <a:r>
              <a:rPr lang="nl-NL" sz="1400" i="1" dirty="0"/>
              <a:t>Accent op gericht trainen</a:t>
            </a:r>
          </a:p>
          <a:p>
            <a:pPr algn="ctr"/>
            <a:r>
              <a:rPr lang="nl-NL" sz="1400" i="1" dirty="0"/>
              <a:t>Focus op 1 sport</a:t>
            </a:r>
          </a:p>
          <a:p>
            <a:pPr algn="ctr"/>
            <a:r>
              <a:rPr lang="nl-NL" sz="1400" i="1" dirty="0"/>
              <a:t>Vroege selectie</a:t>
            </a:r>
          </a:p>
        </p:txBody>
      </p:sp>
      <p:sp>
        <p:nvSpPr>
          <p:cNvPr id="10" name="Rechthoek 9"/>
          <p:cNvSpPr/>
          <p:nvPr/>
        </p:nvSpPr>
        <p:spPr>
          <a:xfrm>
            <a:off x="4638657" y="1478719"/>
            <a:ext cx="2153696" cy="1132023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/>
              <a:t>Investeringsfase</a:t>
            </a:r>
          </a:p>
          <a:p>
            <a:pPr algn="ctr"/>
            <a:r>
              <a:rPr lang="nl-NL" sz="1400" i="1" dirty="0"/>
              <a:t>Accent op gericht trainen</a:t>
            </a:r>
          </a:p>
          <a:p>
            <a:pPr algn="ctr"/>
            <a:r>
              <a:rPr lang="nl-NL" sz="1400" i="1" dirty="0"/>
              <a:t>Focus op 1 sport</a:t>
            </a:r>
          </a:p>
        </p:txBody>
      </p:sp>
      <p:sp>
        <p:nvSpPr>
          <p:cNvPr id="11" name="Rechthoek 10"/>
          <p:cNvSpPr/>
          <p:nvPr/>
        </p:nvSpPr>
        <p:spPr>
          <a:xfrm>
            <a:off x="4643163" y="2762009"/>
            <a:ext cx="2153696" cy="1333501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/>
              <a:t>Specialiseringsfase</a:t>
            </a:r>
          </a:p>
          <a:p>
            <a:pPr algn="ctr"/>
            <a:r>
              <a:rPr lang="nl-NL" sz="1400" i="1" dirty="0"/>
              <a:t>Evenwicht in ‘spelen’ en gericht trainen</a:t>
            </a:r>
          </a:p>
          <a:p>
            <a:pPr algn="ctr"/>
            <a:r>
              <a:rPr lang="nl-NL" sz="1400" i="1" dirty="0"/>
              <a:t>Selectiesport- beoefening</a:t>
            </a:r>
          </a:p>
        </p:txBody>
      </p:sp>
      <p:sp>
        <p:nvSpPr>
          <p:cNvPr id="12" name="Rechthoek 11"/>
          <p:cNvSpPr/>
          <p:nvPr/>
        </p:nvSpPr>
        <p:spPr>
          <a:xfrm>
            <a:off x="2370227" y="1478718"/>
            <a:ext cx="2153696" cy="2616791"/>
          </a:xfrm>
          <a:prstGeom prst="rect">
            <a:avLst/>
          </a:prstGeom>
          <a:solidFill>
            <a:srgbClr val="E76C30"/>
          </a:solidFill>
          <a:ln w="38100" cmpd="sng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400" b="1" dirty="0"/>
              <a:t>Recreatiefase</a:t>
            </a:r>
          </a:p>
          <a:p>
            <a:pPr algn="ctr"/>
            <a:r>
              <a:rPr lang="nl-NL" sz="1400" i="1" dirty="0"/>
              <a:t>Accent op ‘spelen’ boven gericht trainen</a:t>
            </a:r>
          </a:p>
          <a:p>
            <a:pPr algn="ctr"/>
            <a:r>
              <a:rPr lang="nl-NL" sz="1400" i="1" dirty="0"/>
              <a:t>Focus op fitness en gezondheid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1839019" y="478511"/>
            <a:ext cx="767724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500" b="1" dirty="0">
                <a:solidFill>
                  <a:schemeClr val="bg1"/>
                </a:solidFill>
              </a:rPr>
              <a:t>18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17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16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15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14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13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12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11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10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9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8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7</a:t>
            </a:r>
          </a:p>
          <a:p>
            <a:endParaRPr lang="nl-NL" sz="1500" b="1" dirty="0">
              <a:solidFill>
                <a:schemeClr val="bg1"/>
              </a:solidFill>
            </a:endParaRPr>
          </a:p>
          <a:p>
            <a:r>
              <a:rPr lang="nl-NL" sz="1500" b="1" dirty="0">
                <a:solidFill>
                  <a:schemeClr val="bg1"/>
                </a:solidFill>
              </a:rPr>
              <a:t>6</a:t>
            </a:r>
          </a:p>
          <a:p>
            <a:endParaRPr lang="nl-NL" sz="1500" dirty="0">
              <a:solidFill>
                <a:schemeClr val="bg1"/>
              </a:solidFill>
            </a:endParaRPr>
          </a:p>
          <a:p>
            <a:endParaRPr lang="nl-NL" sz="1400" dirty="0">
              <a:solidFill>
                <a:schemeClr val="bg1"/>
              </a:solidFill>
            </a:endParaRPr>
          </a:p>
        </p:txBody>
      </p:sp>
      <p:sp>
        <p:nvSpPr>
          <p:cNvPr id="14" name="Tekstvak 13"/>
          <p:cNvSpPr txBox="1"/>
          <p:nvPr/>
        </p:nvSpPr>
        <p:spPr>
          <a:xfrm>
            <a:off x="379579" y="669935"/>
            <a:ext cx="14594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3: Matrix Jean Côté</a:t>
            </a:r>
          </a:p>
        </p:txBody>
      </p:sp>
    </p:spTree>
    <p:extLst>
      <p:ext uri="{BB962C8B-B14F-4D97-AF65-F5344CB8AC3E}">
        <p14:creationId xmlns:p14="http://schemas.microsoft.com/office/powerpoint/2010/main" val="3001999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omepage-mod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758" y="952288"/>
            <a:ext cx="8108950" cy="2493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AutoShape 5"/>
          <p:cNvSpPr>
            <a:spLocks noChangeArrowheads="1"/>
          </p:cNvSpPr>
          <p:nvPr/>
        </p:nvSpPr>
        <p:spPr bwMode="auto">
          <a:xfrm>
            <a:off x="1654908" y="3521279"/>
            <a:ext cx="2133600" cy="340519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1400" b="1" dirty="0">
                <a:solidFill>
                  <a:srgbClr val="00B0F0"/>
                </a:solidFill>
                <a:latin typeface="+mn-lt"/>
              </a:rPr>
              <a:t>Talentherkenning</a:t>
            </a: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947258" y="3521279"/>
            <a:ext cx="2330450" cy="340519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1400" b="1" dirty="0">
                <a:solidFill>
                  <a:srgbClr val="00B0F0"/>
                </a:solidFill>
                <a:latin typeface="+mn-lt"/>
              </a:rPr>
              <a:t>Talentontwikkeling</a:t>
            </a: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6455508" y="3521279"/>
            <a:ext cx="685800" cy="340519"/>
          </a:xfrm>
          <a:prstGeom prst="roundRect">
            <a:avLst>
              <a:gd name="adj" fmla="val 16667"/>
            </a:avLst>
          </a:prstGeom>
          <a:solidFill>
            <a:schemeClr val="accent6">
              <a:lumMod val="75000"/>
            </a:schemeClr>
          </a:solidFill>
          <a:ln w="57150">
            <a:solidFill>
              <a:schemeClr val="bg1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nl-NL" sz="1400" b="1" dirty="0">
                <a:solidFill>
                  <a:srgbClr val="00B0F0"/>
                </a:solidFill>
                <a:latin typeface="+mn-lt"/>
              </a:rPr>
              <a:t>Top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95536" y="582956"/>
            <a:ext cx="33645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4: LTAD-model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23528" y="3937600"/>
            <a:ext cx="856895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300" dirty="0"/>
              <a:t>1 </a:t>
            </a:r>
            <a:r>
              <a:rPr lang="nl-NL" sz="1300" b="1" dirty="0"/>
              <a:t>Active Start </a:t>
            </a:r>
            <a:r>
              <a:rPr lang="nl-NL" sz="1300" dirty="0"/>
              <a:t>(4-6 jaar): kinderen enthousiasmeren voor sportparticipatie</a:t>
            </a:r>
          </a:p>
          <a:p>
            <a:r>
              <a:rPr lang="nl-NL" sz="1300" dirty="0"/>
              <a:t>2 </a:t>
            </a:r>
            <a:r>
              <a:rPr lang="nl-NL" sz="1300" b="1" dirty="0"/>
              <a:t>Fundamentals</a:t>
            </a:r>
            <a:r>
              <a:rPr lang="nl-NL" sz="1300" dirty="0"/>
              <a:t> (6-9 jaar): kinderen leren de fundamentele bewegingsvaardigheden</a:t>
            </a:r>
          </a:p>
          <a:p>
            <a:r>
              <a:rPr lang="nl-NL" sz="1300" dirty="0"/>
              <a:t>3 </a:t>
            </a:r>
            <a:r>
              <a:rPr lang="nl-NL" sz="1300" b="1" dirty="0" err="1"/>
              <a:t>Learn</a:t>
            </a:r>
            <a:r>
              <a:rPr lang="nl-NL" sz="1300" b="1" dirty="0"/>
              <a:t> </a:t>
            </a:r>
            <a:r>
              <a:rPr lang="nl-NL" sz="1300" b="1" dirty="0" err="1"/>
              <a:t>to</a:t>
            </a:r>
            <a:r>
              <a:rPr lang="nl-NL" sz="1300" b="1" dirty="0"/>
              <a:t> Train </a:t>
            </a:r>
            <a:r>
              <a:rPr lang="nl-NL" sz="1300" dirty="0"/>
              <a:t>(8-12 jaar): jonge sporters maken kennis met oefenen en trainingsvormen.   </a:t>
            </a:r>
            <a:br>
              <a:rPr lang="nl-NL" sz="1300" dirty="0"/>
            </a:br>
            <a:r>
              <a:rPr lang="nl-NL" sz="1300" dirty="0"/>
              <a:t>   De kinderen krijgen de basistechnieken van een sport onder de knie</a:t>
            </a:r>
          </a:p>
          <a:p>
            <a:r>
              <a:rPr lang="nl-NL" sz="1300" dirty="0"/>
              <a:t>4 </a:t>
            </a:r>
            <a:r>
              <a:rPr lang="nl-NL" sz="1300" b="1" dirty="0"/>
              <a:t>Train </a:t>
            </a:r>
            <a:r>
              <a:rPr lang="nl-NL" sz="1300" b="1" dirty="0" err="1"/>
              <a:t>to</a:t>
            </a:r>
            <a:r>
              <a:rPr lang="nl-NL" sz="1300" b="1" dirty="0"/>
              <a:t> Train </a:t>
            </a:r>
            <a:r>
              <a:rPr lang="nl-NL" sz="1300" dirty="0"/>
              <a:t>(11-16 jaar): deze periode valt samen met de pubertijd en de daarbij behorende  </a:t>
            </a:r>
            <a:br>
              <a:rPr lang="nl-NL" sz="1300" dirty="0"/>
            </a:br>
            <a:r>
              <a:rPr lang="nl-NL" sz="1300" dirty="0"/>
              <a:t>   groeispurt. In de trainingsopbouw wordt de duur van de training uitgebouwd</a:t>
            </a:r>
            <a:br>
              <a:rPr lang="nl-NL" sz="1300" dirty="0"/>
            </a:br>
            <a:r>
              <a:rPr lang="nl-NL" sz="1300" dirty="0"/>
              <a:t>   Daarnaast worden de </a:t>
            </a:r>
            <a:r>
              <a:rPr lang="nl-NL" sz="1300" dirty="0" err="1"/>
              <a:t>sportspecifieke</a:t>
            </a:r>
            <a:r>
              <a:rPr lang="nl-NL" sz="1300" dirty="0"/>
              <a:t> vaardigheden die werden geleerd in de </a:t>
            </a:r>
            <a:r>
              <a:rPr lang="nl-NL" sz="1300" dirty="0" err="1"/>
              <a:t>Learn</a:t>
            </a:r>
            <a:r>
              <a:rPr lang="nl-NL" sz="1300" dirty="0"/>
              <a:t> </a:t>
            </a:r>
            <a:r>
              <a:rPr lang="nl-NL" sz="1300" dirty="0" err="1"/>
              <a:t>to</a:t>
            </a:r>
            <a:r>
              <a:rPr lang="nl-NL" sz="1300" dirty="0"/>
              <a:t> Train fase  </a:t>
            </a:r>
            <a:br>
              <a:rPr lang="nl-NL" sz="1300" dirty="0"/>
            </a:br>
            <a:r>
              <a:rPr lang="nl-NL" sz="1300" dirty="0"/>
              <a:t>   uitgebouwd en geperfectioneerd</a:t>
            </a:r>
          </a:p>
          <a:p>
            <a:r>
              <a:rPr lang="nl-NL" sz="1300" dirty="0"/>
              <a:t>5 </a:t>
            </a:r>
            <a:r>
              <a:rPr lang="nl-NL" sz="1300" b="1" dirty="0"/>
              <a:t>Train </a:t>
            </a:r>
            <a:r>
              <a:rPr lang="nl-NL" sz="1300" b="1" dirty="0" err="1"/>
              <a:t>to</a:t>
            </a:r>
            <a:r>
              <a:rPr lang="nl-NL" sz="1300" b="1" dirty="0"/>
              <a:t> </a:t>
            </a:r>
            <a:r>
              <a:rPr lang="nl-NL" sz="1300" b="1" dirty="0" err="1"/>
              <a:t>Compete</a:t>
            </a:r>
            <a:r>
              <a:rPr lang="nl-NL" sz="1300" b="1" dirty="0"/>
              <a:t> </a:t>
            </a:r>
            <a:r>
              <a:rPr lang="nl-NL" sz="1300" dirty="0"/>
              <a:t>(15-23 jaar): het trainen wordt resultaatgerichter middels periodisering </a:t>
            </a:r>
            <a:br>
              <a:rPr lang="nl-NL" sz="1300" dirty="0"/>
            </a:br>
            <a:r>
              <a:rPr lang="nl-NL" sz="1300" dirty="0"/>
              <a:t>   Er wordt een persoonlijk trainingsprogramma opgesteld vanuit een meerjarenplan</a:t>
            </a:r>
          </a:p>
          <a:p>
            <a:r>
              <a:rPr lang="nl-NL" sz="1300" dirty="0"/>
              <a:t>6 </a:t>
            </a:r>
            <a:r>
              <a:rPr lang="nl-NL" sz="1300" b="1" dirty="0"/>
              <a:t>Train </a:t>
            </a:r>
            <a:r>
              <a:rPr lang="nl-NL" sz="1300" b="1" dirty="0" err="1"/>
              <a:t>to</a:t>
            </a:r>
            <a:r>
              <a:rPr lang="nl-NL" sz="1300" b="1" dirty="0"/>
              <a:t> Win </a:t>
            </a:r>
            <a:r>
              <a:rPr lang="nl-NL" sz="1300" dirty="0"/>
              <a:t>(18 jaar en ouder): start van een (professionele) topsportcarrière</a:t>
            </a:r>
          </a:p>
          <a:p>
            <a:r>
              <a:rPr lang="nl-NL" sz="1300" dirty="0"/>
              <a:t>7 </a:t>
            </a:r>
            <a:r>
              <a:rPr lang="nl-NL" sz="1300" b="1" dirty="0"/>
              <a:t>Active </a:t>
            </a:r>
            <a:r>
              <a:rPr lang="nl-NL" sz="1300" b="1" dirty="0" err="1"/>
              <a:t>for</a:t>
            </a:r>
            <a:r>
              <a:rPr lang="nl-NL" sz="1300" b="1" dirty="0"/>
              <a:t> Life </a:t>
            </a:r>
            <a:r>
              <a:rPr lang="nl-NL" sz="1300" dirty="0"/>
              <a:t>(16 jaar en ouder): breedtesport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865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0926" y="4410"/>
            <a:ext cx="6530906" cy="6672064"/>
          </a:xfrm>
          <a:prstGeom prst="rect">
            <a:avLst/>
          </a:prstGeom>
        </p:spPr>
      </p:pic>
      <p:sp>
        <p:nvSpPr>
          <p:cNvPr id="3" name="Tekstvak 2"/>
          <p:cNvSpPr txBox="1"/>
          <p:nvPr/>
        </p:nvSpPr>
        <p:spPr>
          <a:xfrm>
            <a:off x="323528" y="639688"/>
            <a:ext cx="2379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Figuur 5: </a:t>
            </a:r>
            <a:b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nl-NL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FTEM-model</a:t>
            </a:r>
          </a:p>
        </p:txBody>
      </p:sp>
    </p:spTree>
    <p:extLst>
      <p:ext uri="{BB962C8B-B14F-4D97-AF65-F5344CB8AC3E}">
        <p14:creationId xmlns:p14="http://schemas.microsoft.com/office/powerpoint/2010/main" val="109782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7499350" cy="782637"/>
          </a:xfrm>
        </p:spPr>
        <p:txBody>
          <a:bodyPr/>
          <a:lstStyle/>
          <a:p>
            <a:r>
              <a:rPr lang="nl-NL" dirty="0"/>
              <a:t>Figuur 6: ASM model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447022"/>
              </p:ext>
            </p:extLst>
          </p:nvPr>
        </p:nvGraphicFramePr>
        <p:xfrm>
          <a:off x="578205" y="1916832"/>
          <a:ext cx="7954235" cy="3531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3795">
                  <a:extLst>
                    <a:ext uri="{9D8B030D-6E8A-4147-A177-3AD203B41FA5}">
                      <a16:colId xmlns:a16="http://schemas.microsoft.com/office/drawing/2014/main" xmlns="" val="4061444284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xmlns="" val="380616405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xmlns="" val="17213852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Jongens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b="1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Meisjes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563306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is-I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Basic athletic skills</a:t>
                      </a:r>
                      <a:endParaRPr lang="nl-N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04-09 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04-07 jr 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58874833"/>
                  </a:ext>
                </a:extLst>
              </a:tr>
              <a:tr h="645264">
                <a:tc>
                  <a:txBody>
                    <a:bodyPr/>
                    <a:lstStyle/>
                    <a:p>
                      <a:r>
                        <a:rPr lang="is-I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Advanced athletic skills (P1)</a:t>
                      </a:r>
                      <a:endParaRPr lang="nl-N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10-12 jr 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08-10 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67979132"/>
                  </a:ext>
                </a:extLst>
              </a:tr>
              <a:tr h="594960">
                <a:tc>
                  <a:txBody>
                    <a:bodyPr/>
                    <a:lstStyle/>
                    <a:p>
                      <a:r>
                        <a:rPr lang="is-I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Transition athletic skills (P2, P3)</a:t>
                      </a:r>
                      <a:endParaRPr lang="nl-N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13-14 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11-12 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7194035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is-IS" dirty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Elite athletic skills</a:t>
                      </a:r>
                      <a:endParaRPr lang="nl-N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15-18 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13-18 jr</a:t>
                      </a:r>
                    </a:p>
                    <a:p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3974383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is-IS" dirty="0"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Performance athletic skills (P3)</a:t>
                      </a:r>
                      <a:endParaRPr lang="nl-NL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19+ jr  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s-IS" dirty="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18+ </a:t>
                      </a:r>
                      <a:r>
                        <a:rPr lang="is-IS" dirty="0">
                          <a:solidFill>
                            <a:schemeClr val="tx1"/>
                          </a:solidFill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jr</a:t>
                      </a:r>
                      <a:endParaRPr lang="nl-NL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163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192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e">
  <a:themeElements>
    <a:clrScheme name="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Presentatie_Uitgebreid - nieuw.potx" id="{54A77163-316A-43CD-835D-CC2B83459086}" vid="{D0883BCD-E09E-4701-A179-017A985E20DE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233</TotalTime>
  <Words>367</Words>
  <Application>Microsoft Office PowerPoint</Application>
  <PresentationFormat>Diavoorstelling (4:3)</PresentationFormat>
  <Paragraphs>118</Paragraphs>
  <Slides>6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7" baseType="lpstr">
      <vt:lpstr>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Figuur 6: ASM model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Ward Visser</dc:creator>
  <cp:lastModifiedBy>Elke Thijssen</cp:lastModifiedBy>
  <cp:revision>43</cp:revision>
  <dcterms:created xsi:type="dcterms:W3CDTF">2012-06-18T14:39:03Z</dcterms:created>
  <dcterms:modified xsi:type="dcterms:W3CDTF">2016-12-29T08:16:52Z</dcterms:modified>
</cp:coreProperties>
</file>