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701" autoAdjust="0"/>
  </p:normalViewPr>
  <p:slideViewPr>
    <p:cSldViewPr snapToObjects="1">
      <p:cViewPr>
        <p:scale>
          <a:sx n="81" d="100"/>
          <a:sy n="81" d="100"/>
        </p:scale>
        <p:origin x="-108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190A4E3-C9F9-4866-B006-3998838240F1}" type="datetime1">
              <a:rPr lang="nl-NL"/>
              <a:pPr>
                <a:defRPr/>
              </a:pPr>
              <a:t>29-12-2016</a:t>
            </a:fld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34D935D-94A7-4668-94C0-556CD96CC12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296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949D39E-8C8F-4858-B062-E2FC5E38D318}" type="datetime1">
              <a:rPr lang="nl-NL"/>
              <a:pPr>
                <a:defRPr/>
              </a:pPr>
              <a:t>29-12-2016</a:t>
            </a:fld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9996718-29B0-4121-81CC-A97968A3140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500343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fld id="{18801D6A-74AF-4D7C-976C-CD570255D322}" type="datetime1">
              <a:rPr lang="nl-NL" altLang="nl-NL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29-12-2016</a:t>
            </a:fld>
            <a:endParaRPr lang="nl-NL" altLang="nl-NL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fld id="{4B183B83-1E17-4685-9E12-8488AA1247B2}" type="slidenum">
              <a:rPr lang="nl-NL" altLang="nl-NL">
                <a:solidFill>
                  <a:schemeClr val="tx1"/>
                </a:solidFill>
                <a:latin typeface="Arial" panose="020B0604020202020204" pitchFamily="34" charset="0"/>
              </a:rPr>
              <a:pPr/>
              <a:t>1</a:t>
            </a:fld>
            <a:endParaRPr lang="nl-NL" altLang="nl-NL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2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667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7575" y="2130425"/>
            <a:ext cx="7381875" cy="147002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nl-NL" noProof="0" smtClean="0"/>
              <a:t>Klik om de stijl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7575" y="3886200"/>
            <a:ext cx="7345363" cy="1752600"/>
          </a:xfrm>
        </p:spPr>
        <p:txBody>
          <a:bodyPr/>
          <a:lstStyle>
            <a:lvl1pPr marL="0" indent="0">
              <a:buFont typeface="Verdana" pitchFamily="34" charset="0"/>
              <a:buNone/>
              <a:defRPr/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5949950"/>
            <a:ext cx="2459038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r>
              <a:rPr lang="nl-NL"/>
              <a:t>Uitgave  </a:t>
            </a:r>
            <a:r>
              <a:rPr lang="en-US">
                <a:cs typeface="Arial" charset="0"/>
              </a:rPr>
              <a:t>©KNHB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35375" y="5949950"/>
            <a:ext cx="1943100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6188" y="5949950"/>
            <a:ext cx="261937" cy="207963"/>
          </a:xfrm>
        </p:spPr>
        <p:txBody>
          <a:bodyPr/>
          <a:lstStyle>
            <a:lvl1pPr>
              <a:defRPr sz="7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0080616-3096-4513-B8EB-BB153C525D5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746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6BDCC-0A2D-449C-8904-ED3CFD5170D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50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42088" y="620713"/>
            <a:ext cx="1874837" cy="55054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17575" y="620713"/>
            <a:ext cx="5472113" cy="5505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B719A-CF9C-4B4D-92CB-9ED9A75A448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9654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en vier object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917575" y="620713"/>
            <a:ext cx="7499350" cy="78263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917575" y="1773238"/>
            <a:ext cx="3673475" cy="210026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743450" y="1773238"/>
            <a:ext cx="3673475" cy="210026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917575" y="4025900"/>
            <a:ext cx="3673475" cy="210026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43450" y="4025900"/>
            <a:ext cx="3673475" cy="210026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917575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5292725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828088" y="6245225"/>
            <a:ext cx="315912" cy="2794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BA52B7-E579-4154-9E8B-52D26A3470B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1600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6DF83-F047-4828-B22C-4D99E6504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4905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F54D4-AA3B-4A1B-8BDB-1B4B2427454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481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17575" y="1773238"/>
            <a:ext cx="3673475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0" y="1773238"/>
            <a:ext cx="3673475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313A3-1417-4722-896A-7763B097D67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8238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D52E4-9AB6-4F9B-81ED-0B39C13656B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866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A708E-522E-41B4-9563-F2C1A92FFD5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59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9DD73-4A74-4A8D-B92E-625E7C8D386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118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AB413-E8B3-496E-A179-1F8C70A57AB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3944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B9C35-0EDB-4FC6-8960-96A8E9068B3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2140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7575" y="620713"/>
            <a:ext cx="749935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7575" y="1773238"/>
            <a:ext cx="74993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7575" y="6197600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97600"/>
            <a:ext cx="52927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28088" y="6197600"/>
            <a:ext cx="3159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>
                <a:solidFill>
                  <a:srgbClr val="6B6D70"/>
                </a:solidFill>
              </a:defRPr>
            </a:lvl1pPr>
          </a:lstStyle>
          <a:p>
            <a:pPr>
              <a:defRPr/>
            </a:pPr>
            <a:fld id="{5263D240-F065-476E-B934-E44C171334F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09" r:id="rId2"/>
    <p:sldLayoutId id="2147483808" r:id="rId3"/>
    <p:sldLayoutId id="2147483807" r:id="rId4"/>
    <p:sldLayoutId id="2147483806" r:id="rId5"/>
    <p:sldLayoutId id="2147483805" r:id="rId6"/>
    <p:sldLayoutId id="2147483804" r:id="rId7"/>
    <p:sldLayoutId id="2147483803" r:id="rId8"/>
    <p:sldLayoutId id="2147483802" r:id="rId9"/>
    <p:sldLayoutId id="2147483801" r:id="rId10"/>
    <p:sldLayoutId id="2147483800" r:id="rId11"/>
    <p:sldLayoutId id="2147483821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15963" indent="-265113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2pPr>
      <a:lvl3pPr marL="1162050" indent="-266700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3pPr>
      <a:lvl4pPr marL="1616075" indent="-274638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4pPr>
      <a:lvl5pPr marL="2058988" indent="-263525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5pPr>
      <a:lvl6pPr marL="25161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6pPr>
      <a:lvl7pPr marL="29733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7pPr>
      <a:lvl8pPr marL="34305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8pPr>
      <a:lvl9pPr marL="38877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237920"/>
              </p:ext>
            </p:extLst>
          </p:nvPr>
        </p:nvGraphicFramePr>
        <p:xfrm>
          <a:off x="683568" y="764703"/>
          <a:ext cx="7848872" cy="54826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4436"/>
                <a:gridCol w="3924436"/>
              </a:tblGrid>
              <a:tr h="20697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Motorisch Leren</a:t>
                      </a:r>
                      <a:endParaRPr lang="nl-NL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2069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Bewust leren</a:t>
                      </a:r>
                      <a:endParaRPr lang="nl-NL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+mn-lt"/>
                        </a:rPr>
                        <a:t>Onbewust leren</a:t>
                      </a:r>
                      <a:endParaRPr lang="nl-N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82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marL="174625" lvl="0" indent="-17462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Aandacht is gericht op uitvoering van de beweging.</a:t>
                      </a:r>
                    </a:p>
                    <a:p>
                      <a:pPr marL="174625" lvl="0" indent="-17462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Speler weet de beweging exact te omschrijven en is bewust van wat er precies gebeurt.</a:t>
                      </a:r>
                    </a:p>
                    <a:p>
                      <a:pPr marL="174625" lvl="0" indent="-17462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Streven naar de ideale bewegingsuitvoering.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nl-NL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marL="174625" lvl="0" indent="-17462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Aandacht is gericht op het doel van de beweging.</a:t>
                      </a:r>
                    </a:p>
                    <a:p>
                      <a:pPr marL="174625" lvl="0" indent="-17462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Speler is niet bewust wat er precies gebeurt en is nauwelijks in staat om de beweging te verwoorden.</a:t>
                      </a:r>
                    </a:p>
                    <a:p>
                      <a:pPr marL="174625" lvl="0" indent="-17462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Beweging in relatie tot het doel.</a:t>
                      </a:r>
                      <a:endParaRPr lang="nl-NL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69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Bewust leren in de praktijk</a:t>
                      </a:r>
                      <a:endParaRPr lang="nl-NL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+mn-lt"/>
                        </a:rPr>
                        <a:t>Onbewust leren in de praktijk</a:t>
                      </a:r>
                      <a:endParaRPr lang="nl-NL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69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 trainer/coach leert spelers een beweging aan door de onderdelen en aandachtspunten te benoemen waaraan de beweging moet voldoen. Er is sprake van verbale kennisoverdracht. </a:t>
                      </a:r>
                      <a:endParaRPr lang="nl-NL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De trainingssituatie zodanig ontwerpen dat een speler gestimuleerd wordt de juiste beweging uit te voeren, zonder al te veel instructie van de trainer/coach. Dit kan gestimuleerd worden door de onbewuste tools:</a:t>
                      </a:r>
                    </a:p>
                    <a:p>
                      <a:pPr marL="174625" lvl="0" indent="-17462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Beeldspraak.</a:t>
                      </a:r>
                    </a:p>
                    <a:p>
                      <a:pPr marL="174625" lvl="0" indent="-17462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Observerend leren.</a:t>
                      </a:r>
                    </a:p>
                    <a:p>
                      <a:pPr marL="174625" lvl="0" indent="-17462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Differentieel leren.</a:t>
                      </a:r>
                    </a:p>
                    <a:p>
                      <a:pPr marL="174625" lvl="0" indent="-17462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Externe focus.</a:t>
                      </a:r>
                    </a:p>
                    <a:p>
                      <a:pPr marL="174625" lvl="0" indent="-17462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Dwingende leersituatie.</a:t>
                      </a:r>
                    </a:p>
                    <a:p>
                      <a:pPr marL="174625" lvl="0" indent="-17462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Foutloos leren.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+mn-lt"/>
                        </a:rPr>
                        <a:t> </a:t>
                      </a:r>
                      <a:endParaRPr lang="nl-NL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92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">
  <a:themeElements>
    <a:clrScheme name="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e_Uitgebreid.pot [Compatibiliteitsmodus]" id="{320D1DDE-5AB6-4B0F-BBCB-E4F0186705D7}" vid="{D699CA82-B872-4C9A-9DF2-49AECEA7D9EB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Presentatie_Uitgebreid-september-2014</Template>
  <TotalTime>8</TotalTime>
  <Words>18</Words>
  <Application>Microsoft Office PowerPoint</Application>
  <PresentationFormat>Diavoorstelling 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Carel van der Staak</dc:creator>
  <cp:lastModifiedBy>Elke Thijssen</cp:lastModifiedBy>
  <cp:revision>2</cp:revision>
  <dcterms:created xsi:type="dcterms:W3CDTF">2015-06-14T14:22:00Z</dcterms:created>
  <dcterms:modified xsi:type="dcterms:W3CDTF">2016-12-29T11:58:49Z</dcterms:modified>
</cp:coreProperties>
</file>