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50" r:id="rId2"/>
    <p:sldId id="352" r:id="rId3"/>
    <p:sldId id="351" r:id="rId4"/>
  </p:sldIdLst>
  <p:sldSz cx="9144000" cy="6858000" type="screen4x3"/>
  <p:notesSz cx="6791325" cy="9921875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Verdana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Verdana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Verdana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Verdana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els Papen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6D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0525" autoAdjust="0"/>
  </p:normalViewPr>
  <p:slideViewPr>
    <p:cSldViewPr snapToObjects="1">
      <p:cViewPr>
        <p:scale>
          <a:sx n="73" d="100"/>
          <a:sy n="73" d="100"/>
        </p:scale>
        <p:origin x="-129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2908" cy="496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6846" y="0"/>
            <a:ext cx="2942908" cy="496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0B904D36-B5A7-4041-8440-C01CCBA4D68C}" type="datetime1">
              <a:rPr lang="nl-NL"/>
              <a:pPr/>
              <a:t>29-12-2016</a:t>
            </a:fld>
            <a:endParaRPr lang="nl-NL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4059"/>
            <a:ext cx="2942908" cy="496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6846" y="9424059"/>
            <a:ext cx="2942908" cy="496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04226A68-9971-DB48-A498-08B765BDC9C3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24263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2908" cy="496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6846" y="0"/>
            <a:ext cx="2942908" cy="496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2AB6CA2B-BEE3-2E4E-B7AD-5F3A9891F7E9}" type="datetime1">
              <a:rPr lang="nl-NL"/>
              <a:pPr/>
              <a:t>29-12-2016</a:t>
            </a:fld>
            <a:endParaRPr lang="nl-NL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5935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133" y="4712891"/>
            <a:ext cx="5433060" cy="4464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4059"/>
            <a:ext cx="2942908" cy="496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6846" y="9424059"/>
            <a:ext cx="2942908" cy="496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7E6EAE2B-AC43-A640-85E7-0A0390BFA944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270613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7575" y="2130425"/>
            <a:ext cx="7381875" cy="1470025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nl-NL" noProof="0" smtClean="0"/>
              <a:t>Titelstijl van model bewerken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7575" y="3886200"/>
            <a:ext cx="7345363" cy="1752600"/>
          </a:xfrm>
        </p:spPr>
        <p:txBody>
          <a:bodyPr/>
          <a:lstStyle>
            <a:lvl1pPr marL="0" indent="0">
              <a:buFont typeface="Verdana" pitchFamily="34" charset="0"/>
              <a:buNone/>
              <a:defRPr/>
            </a:lvl1pPr>
          </a:lstStyle>
          <a:p>
            <a:pPr lvl="0"/>
            <a:r>
              <a:rPr lang="nl-NL" noProof="0" smtClean="0"/>
              <a:t>Klik om de 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7575" y="5949950"/>
            <a:ext cx="2459038" cy="207963"/>
          </a:xfrm>
        </p:spPr>
        <p:txBody>
          <a:bodyPr/>
          <a:lstStyle>
            <a:lvl1pPr>
              <a:defRPr sz="700">
                <a:latin typeface="Verdana" charset="0"/>
                <a:ea typeface="ＭＳ Ｐゴシック" charset="0"/>
              </a:defRPr>
            </a:lvl1pPr>
          </a:lstStyle>
          <a:p>
            <a:r>
              <a:rPr lang="nl-NL"/>
              <a:t>Uitgave  </a:t>
            </a:r>
            <a:r>
              <a:rPr lang="en-US">
                <a:cs typeface="Arial" charset="0"/>
              </a:rPr>
              <a:t>©KNHB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635375" y="5949950"/>
            <a:ext cx="1943100" cy="207963"/>
          </a:xfrm>
        </p:spPr>
        <p:txBody>
          <a:bodyPr/>
          <a:lstStyle>
            <a:lvl1pPr>
              <a:defRPr sz="7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66188" y="5949950"/>
            <a:ext cx="261937" cy="207963"/>
          </a:xfrm>
        </p:spPr>
        <p:txBody>
          <a:bodyPr/>
          <a:lstStyle>
            <a:lvl1pPr>
              <a:defRPr sz="700">
                <a:solidFill>
                  <a:schemeClr val="tx1"/>
                </a:solidFill>
              </a:defRPr>
            </a:lvl1pPr>
          </a:lstStyle>
          <a:p>
            <a:fld id="{2A6E5A89-1070-534D-94EE-C5E87CBAFAC9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7244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5B6AA7-29C0-CE4A-89F4-086EAB0B9DF9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432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42088" y="620713"/>
            <a:ext cx="1874837" cy="5505450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917575" y="620713"/>
            <a:ext cx="5472113" cy="5505450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D0777F-FAA8-E641-9B0E-05B081EB8233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40489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el en vier objecte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sz="quarter"/>
          </p:nvPr>
        </p:nvSpPr>
        <p:spPr>
          <a:xfrm>
            <a:off x="917575" y="620713"/>
            <a:ext cx="7499350" cy="782637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917575" y="1773238"/>
            <a:ext cx="3673475" cy="2100262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2"/>
          </p:nvPr>
        </p:nvSpPr>
        <p:spPr>
          <a:xfrm>
            <a:off x="4743450" y="1773238"/>
            <a:ext cx="3673475" cy="2100262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3"/>
          </p:nvPr>
        </p:nvSpPr>
        <p:spPr>
          <a:xfrm>
            <a:off x="917575" y="4025900"/>
            <a:ext cx="3673475" cy="2100263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743450" y="4025900"/>
            <a:ext cx="3673475" cy="2100263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>
          <a:xfrm>
            <a:off x="917575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5292725" cy="279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8828088" y="6245225"/>
            <a:ext cx="315912" cy="279400"/>
          </a:xfrm>
        </p:spPr>
        <p:txBody>
          <a:bodyPr/>
          <a:lstStyle>
            <a:lvl1pPr>
              <a:defRPr/>
            </a:lvl1pPr>
          </a:lstStyle>
          <a:p>
            <a:fld id="{5DEC4218-596F-A34E-8A60-13284E2CA78C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6773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C54273-50AC-F044-BF6F-D44ACB7B1466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689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195EB4-5C66-FA42-B70B-0F50662BF85F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8812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917575" y="1773238"/>
            <a:ext cx="3673475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43450" y="1773238"/>
            <a:ext cx="3673475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2363F0-9492-5F4E-A4A5-AB9EBFDD55FF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9801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Titelstijl van model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8E6E5E-1751-C24F-9905-99FE98ED6F9C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1814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EFAB1C-A648-474E-B226-E7D73C7320DB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7228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FED25E-A24C-7745-A702-F769D6A4B1EB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3853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C54F03-B3BE-6941-877E-5603F4DE0149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5393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Sleep de afbeelding naar de tijdelijke aanduiding of 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B50FC2-5040-634C-8AD7-3D084FF3C54C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7373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7575" y="620713"/>
            <a:ext cx="7499350" cy="782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7575" y="1773238"/>
            <a:ext cx="749935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7575" y="6197600"/>
            <a:ext cx="21336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latin typeface="Verdana" panose="020B0604030504040204" pitchFamily="34" charset="0"/>
                <a:ea typeface="+mn-ea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97600"/>
            <a:ext cx="5292725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00">
                <a:latin typeface="Verdana" panose="020B0604030504040204" pitchFamily="34" charset="0"/>
                <a:ea typeface="+mn-ea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828088" y="6197600"/>
            <a:ext cx="31591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800">
                <a:solidFill>
                  <a:srgbClr val="6B6D70"/>
                </a:solidFill>
              </a:defRPr>
            </a:lvl1pPr>
          </a:lstStyle>
          <a:p>
            <a:fld id="{6F667BFB-31D5-324B-9E09-961C00B154F5}" type="slidenum">
              <a:rPr lang="nl-NL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09" r:id="rId2"/>
    <p:sldLayoutId id="2147483808" r:id="rId3"/>
    <p:sldLayoutId id="2147483807" r:id="rId4"/>
    <p:sldLayoutId id="2147483806" r:id="rId5"/>
    <p:sldLayoutId id="2147483805" r:id="rId6"/>
    <p:sldLayoutId id="2147483804" r:id="rId7"/>
    <p:sldLayoutId id="2147483803" r:id="rId8"/>
    <p:sldLayoutId id="2147483802" r:id="rId9"/>
    <p:sldLayoutId id="2147483801" r:id="rId10"/>
    <p:sldLayoutId id="2147483800" r:id="rId11"/>
    <p:sldLayoutId id="2147483821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+mj-lt"/>
          <a:ea typeface="ＭＳ Ｐゴシック" charset="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9pPr>
    </p:titleStyle>
    <p:bodyStyle>
      <a:lvl1pPr marL="271463" indent="-271463" algn="l" rtl="0" eaLnBrk="1" fontAlgn="base" hangingPunct="1">
        <a:spcBef>
          <a:spcPct val="0"/>
        </a:spcBef>
        <a:spcAft>
          <a:spcPct val="100000"/>
        </a:spcAft>
        <a:buFont typeface="Verdana" charset="0"/>
        <a:buChar char="–"/>
        <a:defRPr>
          <a:solidFill>
            <a:schemeClr val="bg1"/>
          </a:solidFill>
          <a:latin typeface="+mn-lt"/>
          <a:ea typeface="ＭＳ Ｐゴシック" charset="0"/>
          <a:cs typeface="+mn-cs"/>
        </a:defRPr>
      </a:lvl1pPr>
      <a:lvl2pPr marL="715963" indent="-265113" algn="l" rtl="0" eaLnBrk="1" fontAlgn="base" hangingPunct="1">
        <a:spcBef>
          <a:spcPct val="0"/>
        </a:spcBef>
        <a:spcAft>
          <a:spcPct val="100000"/>
        </a:spcAft>
        <a:buFont typeface="Verdana" charset="0"/>
        <a:buChar char="–"/>
        <a:defRPr>
          <a:solidFill>
            <a:schemeClr val="bg1"/>
          </a:solidFill>
          <a:latin typeface="+mn-lt"/>
          <a:ea typeface="ＭＳ Ｐゴシック" charset="0"/>
        </a:defRPr>
      </a:lvl2pPr>
      <a:lvl3pPr marL="1162050" indent="-266700" algn="l" rtl="0" eaLnBrk="1" fontAlgn="base" hangingPunct="1">
        <a:spcBef>
          <a:spcPct val="0"/>
        </a:spcBef>
        <a:spcAft>
          <a:spcPct val="100000"/>
        </a:spcAft>
        <a:buFont typeface="Verdana" charset="0"/>
        <a:buChar char="–"/>
        <a:defRPr>
          <a:solidFill>
            <a:schemeClr val="bg1"/>
          </a:solidFill>
          <a:latin typeface="+mn-lt"/>
          <a:ea typeface="ＭＳ Ｐゴシック" charset="0"/>
        </a:defRPr>
      </a:lvl3pPr>
      <a:lvl4pPr marL="1616075" indent="-274638" algn="l" rtl="0" eaLnBrk="1" fontAlgn="base" hangingPunct="1">
        <a:spcBef>
          <a:spcPct val="0"/>
        </a:spcBef>
        <a:spcAft>
          <a:spcPct val="100000"/>
        </a:spcAft>
        <a:buFont typeface="Verdana" charset="0"/>
        <a:buChar char="–"/>
        <a:defRPr>
          <a:solidFill>
            <a:schemeClr val="bg1"/>
          </a:solidFill>
          <a:latin typeface="+mn-lt"/>
          <a:ea typeface="ＭＳ Ｐゴシック" charset="0"/>
        </a:defRPr>
      </a:lvl4pPr>
      <a:lvl5pPr marL="2058988" indent="-263525" algn="l" rtl="0" eaLnBrk="1" fontAlgn="base" hangingPunct="1">
        <a:spcBef>
          <a:spcPct val="0"/>
        </a:spcBef>
        <a:spcAft>
          <a:spcPct val="100000"/>
        </a:spcAft>
        <a:buFont typeface="Verdana" charset="0"/>
        <a:buChar char="–"/>
        <a:defRPr>
          <a:solidFill>
            <a:schemeClr val="bg1"/>
          </a:solidFill>
          <a:latin typeface="+mn-lt"/>
          <a:ea typeface="ＭＳ Ｐゴシック" charset="0"/>
        </a:defRPr>
      </a:lvl5pPr>
      <a:lvl6pPr marL="25161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6pPr>
      <a:lvl7pPr marL="29733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7pPr>
      <a:lvl8pPr marL="34305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8pPr>
      <a:lvl9pPr marL="38877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98375"/>
            <a:ext cx="6439127" cy="1008112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881749"/>
            <a:ext cx="6439127" cy="3571587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1" y="1309917"/>
            <a:ext cx="6453754" cy="1571832"/>
          </a:xfrm>
          <a:prstGeom prst="rect">
            <a:avLst/>
          </a:prstGeom>
        </p:spPr>
      </p:pic>
      <p:sp>
        <p:nvSpPr>
          <p:cNvPr id="2" name="Tekstvak 1"/>
          <p:cNvSpPr txBox="1"/>
          <p:nvPr/>
        </p:nvSpPr>
        <p:spPr>
          <a:xfrm>
            <a:off x="251519" y="251356"/>
            <a:ext cx="74168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solidFill>
                  <a:schemeClr val="tx1"/>
                </a:solidFill>
              </a:rPr>
              <a:t>Trainingsformulier</a:t>
            </a:r>
            <a:endParaRPr lang="nl-NL" sz="1400" b="1" dirty="0">
              <a:solidFill>
                <a:schemeClr val="tx1"/>
              </a:solidFill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346026" y="606152"/>
            <a:ext cx="206573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200" b="1" dirty="0" smtClean="0"/>
              <a:t>Infoblok</a:t>
            </a:r>
          </a:p>
          <a:p>
            <a:endParaRPr lang="nl-NL" sz="1200" b="1" dirty="0" smtClean="0"/>
          </a:p>
          <a:p>
            <a:endParaRPr lang="nl-NL" sz="1200" b="1" dirty="0" smtClean="0"/>
          </a:p>
          <a:p>
            <a:endParaRPr lang="nl-NL" sz="1200" b="1" dirty="0" smtClean="0"/>
          </a:p>
          <a:p>
            <a:r>
              <a:rPr lang="nl-NL" sz="1200" b="1" dirty="0" smtClean="0"/>
              <a:t>       Warming-up blok</a:t>
            </a:r>
          </a:p>
          <a:p>
            <a:endParaRPr lang="nl-NL" sz="1200" b="1" dirty="0" smtClean="0"/>
          </a:p>
          <a:p>
            <a:endParaRPr lang="nl-NL" sz="1200" b="1" dirty="0"/>
          </a:p>
          <a:p>
            <a:endParaRPr lang="nl-NL" sz="1200" b="1" dirty="0" smtClean="0"/>
          </a:p>
          <a:p>
            <a:endParaRPr lang="nl-NL" sz="1200" b="1" dirty="0"/>
          </a:p>
          <a:p>
            <a:endParaRPr lang="nl-NL" sz="1200" b="1" dirty="0" smtClean="0"/>
          </a:p>
          <a:p>
            <a:endParaRPr lang="nl-NL" sz="1200" b="1" dirty="0"/>
          </a:p>
          <a:p>
            <a:endParaRPr lang="nl-NL" sz="1200" b="1" dirty="0" smtClean="0"/>
          </a:p>
          <a:p>
            <a:endParaRPr lang="nl-NL" sz="1200" b="1" dirty="0"/>
          </a:p>
          <a:p>
            <a:r>
              <a:rPr lang="nl-NL" sz="1200" b="1" dirty="0" smtClean="0"/>
              <a:t>              Techniekblok</a:t>
            </a:r>
          </a:p>
          <a:p>
            <a:endParaRPr lang="nl-NL" sz="1200" b="1" dirty="0" smtClean="0"/>
          </a:p>
          <a:p>
            <a:endParaRPr lang="nl-NL" sz="1200" b="1" dirty="0" smtClean="0"/>
          </a:p>
          <a:p>
            <a:endParaRPr lang="nl-NL" sz="1200" b="1" dirty="0"/>
          </a:p>
          <a:p>
            <a:r>
              <a:rPr lang="nl-NL" sz="1200" b="1" dirty="0" smtClean="0"/>
              <a:t>Invoegen van het  techniekblok kan ook op andere momenten in de training</a:t>
            </a:r>
            <a:endParaRPr lang="nl-NL" sz="1200" b="1" dirty="0"/>
          </a:p>
        </p:txBody>
      </p:sp>
    </p:spTree>
    <p:extLst>
      <p:ext uri="{BB962C8B-B14F-4D97-AF65-F5344CB8AC3E}">
        <p14:creationId xmlns:p14="http://schemas.microsoft.com/office/powerpoint/2010/main" val="57054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tint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19" y="251356"/>
            <a:ext cx="74168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solidFill>
                  <a:schemeClr val="tx1"/>
                </a:solidFill>
              </a:rPr>
              <a:t>Trainingsformulier: Spelgericht trainingsdeel</a:t>
            </a:r>
            <a:endParaRPr lang="nl-NL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Tabel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861089"/>
              </p:ext>
            </p:extLst>
          </p:nvPr>
        </p:nvGraphicFramePr>
        <p:xfrm>
          <a:off x="251520" y="559135"/>
          <a:ext cx="8568951" cy="6250462"/>
        </p:xfrm>
        <a:graphic>
          <a:graphicData uri="http://schemas.openxmlformats.org/drawingml/2006/table">
            <a:tbl>
              <a:tblPr/>
              <a:tblGrid>
                <a:gridCol w="3677793"/>
                <a:gridCol w="2087396"/>
                <a:gridCol w="399312"/>
                <a:gridCol w="1017992"/>
                <a:gridCol w="1386458"/>
              </a:tblGrid>
              <a:tr h="2879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Categorie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71" marR="34171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...-jeugd</a:t>
                      </a:r>
                      <a:endParaRPr lang="nl-NL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71" marR="34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Tijd</a:t>
                      </a:r>
                      <a:endParaRPr lang="nl-NL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71" marR="34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Ca. 25 min</a:t>
                      </a:r>
                      <a:endParaRPr lang="nl-NL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71" marR="34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Aandachtspunten</a:t>
                      </a:r>
                      <a:endParaRPr lang="nl-NL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71" marR="34171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30594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nl-NL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nl-NL" sz="9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Fases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71" marR="34171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Beschrijving fase ... </a:t>
                      </a:r>
                      <a:endParaRPr lang="nl-NL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71" marR="34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Balbezit</a:t>
                      </a:r>
                      <a:endParaRPr lang="nl-NL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71" marR="34171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43191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Speldoel(en)</a:t>
                      </a:r>
                      <a:endParaRPr lang="nl-NL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71" marR="34171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889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71" marR="34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endParaRPr lang="nl-NL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0795" algn="l">
                        <a:spcAft>
                          <a:spcPts val="0"/>
                        </a:spcAft>
                      </a:pPr>
                      <a:r>
                        <a:rPr lang="nl-NL" sz="90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171" marR="34171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9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Spelvorm</a:t>
                      </a:r>
                      <a:endParaRPr lang="nl-NL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71" marR="34171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nl-NL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 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171" marR="341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3928">
                <a:tc rowSpan="5" gridSpan="4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Plaats tekening van het trainingsdeel</a:t>
                      </a:r>
                      <a:endParaRPr lang="nl-NL" sz="9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Veld: heel/half/kwart veld? 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71" marR="34171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171489">
                <a:tc gridSpan="4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Niet-balbezit</a:t>
                      </a:r>
                      <a:endParaRPr lang="nl-NL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71" marR="34171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639011">
                <a:tc gridSpan="4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endParaRPr lang="nl-NL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286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71" marR="34171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793">
                <a:tc gridSpan="4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Omschakelen</a:t>
                      </a:r>
                      <a:endParaRPr lang="nl-NL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71" marR="34171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1870087">
                <a:tc gridSpan="4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Bij Balverlies:</a:t>
                      </a:r>
                      <a:endParaRPr lang="nl-NL" sz="9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Verdana" panose="020B0604030504040204" pitchFamily="34" charset="0"/>
                        <a:buChar char="-"/>
                      </a:pPr>
                      <a:r>
                        <a:rPr lang="nl-NL" sz="9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Bij Balwinst: </a:t>
                      </a:r>
                      <a:endParaRPr lang="nl-NL" sz="9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Verdana" panose="020B0604030504040204" pitchFamily="34" charset="0"/>
                        <a:buChar char="-"/>
                      </a:pPr>
                      <a:r>
                        <a:rPr lang="nl-NL" sz="9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l-NL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286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71" marR="34171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918">
                <a:tc gridSpan="4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Organisatie </a:t>
                      </a:r>
                      <a:endParaRPr lang="nl-NL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71" marR="34171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 spc="2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Variatie (makkelijker</a:t>
                      </a:r>
                      <a:r>
                        <a:rPr lang="nl-NL" sz="900" b="1" spc="2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/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 spc="2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moeilijker</a:t>
                      </a:r>
                      <a:r>
                        <a:rPr lang="nl-NL" sz="900" b="1" spc="2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71" marR="34171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704216">
                <a:tc rowSpan="3" gridSpan="4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71" marR="34171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Verdana" panose="020B0604030504040204" pitchFamily="34" charset="0"/>
                        <a:buChar char="-"/>
                      </a:pPr>
                      <a:r>
                        <a:rPr lang="nl-NL" sz="90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</a:t>
                      </a:r>
                      <a:endParaRPr lang="nl-NL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71" marR="34171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973">
                <a:tc gridSpan="4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Tips</a:t>
                      </a:r>
                      <a:endParaRPr lang="nl-NL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171" marR="34171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341024">
                <a:tc gridSpan="4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Verdana" panose="020B0604030504040204" pitchFamily="34" charset="0"/>
                        <a:buChar char="-"/>
                      </a:pPr>
                      <a:r>
                        <a:rPr lang="nl-NL" sz="9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Helvetica Neue"/>
                        </a:rPr>
                        <a:t> </a:t>
                      </a:r>
                      <a:endParaRPr lang="nl-NL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71" marR="34171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796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19" y="251356"/>
            <a:ext cx="74168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smtClean="0">
                <a:solidFill>
                  <a:schemeClr val="tx1"/>
                </a:solidFill>
              </a:rPr>
              <a:t>Evaluatie trainingsdeel/training</a:t>
            </a:r>
            <a:endParaRPr lang="nl-NL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1" name="Tabel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2255563"/>
              </p:ext>
            </p:extLst>
          </p:nvPr>
        </p:nvGraphicFramePr>
        <p:xfrm>
          <a:off x="323528" y="692694"/>
          <a:ext cx="8496944" cy="5688635"/>
        </p:xfrm>
        <a:graphic>
          <a:graphicData uri="http://schemas.openxmlformats.org/drawingml/2006/table">
            <a:tbl>
              <a:tblPr/>
              <a:tblGrid>
                <a:gridCol w="1540156"/>
                <a:gridCol w="6956788"/>
              </a:tblGrid>
              <a:tr h="632071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Evaluatie</a:t>
                      </a:r>
                      <a:endParaRPr lang="nl-NL" sz="12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2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12641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2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Loopt het?</a:t>
                      </a:r>
                      <a:endParaRPr lang="nl-NL" sz="12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2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2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 </a:t>
                      </a:r>
                      <a:endParaRPr lang="nl-NL" sz="12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Segoe UI" panose="020B0502040204020203" pitchFamily="34" charset="0"/>
                        </a:rPr>
                        <a:t>Klopt de organisatie (wie-doet-wat-wanneer en waar?)</a:t>
                      </a:r>
                      <a:endParaRPr lang="nl-NL" sz="12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2641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2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Lukt het?</a:t>
                      </a:r>
                      <a:endParaRPr lang="nl-NL" sz="12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2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2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  <a:latin typeface="Verdana" panose="020B0604030504040204" pitchFamily="34" charset="0"/>
                          <a:cs typeface="Segoe UI" panose="020B0502040204020203" pitchFamily="34" charset="0"/>
                        </a:rPr>
                        <a:t> </a:t>
                      </a:r>
                      <a:endParaRPr lang="nl-NL" sz="1200" dirty="0">
                        <a:effectLst/>
                        <a:latin typeface="Verdana" panose="020B060403050404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  <a:latin typeface="Verdana" panose="020B0604030504040204" pitchFamily="34" charset="0"/>
                          <a:cs typeface="Segoe UI" panose="020B0502040204020203" pitchFamily="34" charset="0"/>
                        </a:rPr>
                        <a:t>Kunnen de spelers kansrijk deelnemen aan het spel? </a:t>
                      </a:r>
                      <a:endParaRPr lang="nl-NL" sz="1200" dirty="0">
                        <a:effectLst/>
                        <a:latin typeface="Verdana" panose="020B060403050404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  <a:latin typeface="Verdana" panose="020B0604030504040204" pitchFamily="34" charset="0"/>
                          <a:cs typeface="Segoe UI" panose="020B0502040204020203" pitchFamily="34" charset="0"/>
                        </a:rPr>
                        <a:t>Hebben aanvallers en verdedigers b.v. gelijke kansen?</a:t>
                      </a:r>
                      <a:endParaRPr lang="nl-NL" sz="1200" dirty="0">
                        <a:effectLst/>
                        <a:latin typeface="Verdana" panose="020B060403050404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2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2641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1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2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1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Leert het?</a:t>
                      </a:r>
                      <a:endParaRPr lang="nl-NL" sz="12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1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2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1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2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2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  <a:latin typeface="Verdana" panose="020B0604030504040204" pitchFamily="34" charset="0"/>
                          <a:cs typeface="Segoe UI" panose="020B0502040204020203" pitchFamily="34" charset="0"/>
                        </a:rPr>
                        <a:t>Draagt het oefenen op deze manier bij aan het behalen van de trainingsdoelen?</a:t>
                      </a:r>
                      <a:endParaRPr lang="nl-NL" sz="120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44450" marR="4445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2641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1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2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1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Leeft het?</a:t>
                      </a:r>
                      <a:endParaRPr lang="nl-NL" sz="12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1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2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1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2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  <a:latin typeface="Verdana" panose="020B0604030504040204" pitchFamily="34" charset="0"/>
                          <a:cs typeface="Segoe UI" panose="020B0502040204020203" pitchFamily="34" charset="0"/>
                        </a:rPr>
                        <a:t> </a:t>
                      </a:r>
                      <a:endParaRPr lang="nl-NL" sz="1200" dirty="0">
                        <a:effectLst/>
                        <a:latin typeface="Verdana" panose="020B060403050404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  <a:latin typeface="Verdana" panose="020B0604030504040204" pitchFamily="34" charset="0"/>
                          <a:cs typeface="Segoe UI" panose="020B0502040204020203" pitchFamily="34" charset="0"/>
                        </a:rPr>
                        <a:t>Hebben de spelers plezier in het uitvoeren van de spelsituatie? </a:t>
                      </a:r>
                      <a:endParaRPr lang="nl-NL" sz="1200" dirty="0">
                        <a:effectLst/>
                        <a:latin typeface="Verdana" panose="020B060403050404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  <a:latin typeface="Verdana" panose="020B0604030504040204" pitchFamily="34" charset="0"/>
                          <a:cs typeface="Segoe UI" panose="020B0502040204020203" pitchFamily="34" charset="0"/>
                        </a:rPr>
                        <a:t>Is deze uitdagend genoeg?</a:t>
                      </a:r>
                      <a:endParaRPr lang="nl-NL" sz="1200" dirty="0">
                        <a:effectLst/>
                        <a:latin typeface="Verdana" panose="020B060403050404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2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283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e_Uitgebreid">
  <a:themeElements>
    <a:clrScheme name="Presentat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esentat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esentatie_Uitgebreid.pot [Compatibiliteitsmodus]" id="{320D1DDE-5AB6-4B0F-BBCB-E4F0186705D7}" vid="{D699CA82-B872-4C9A-9DF2-49AECEA7D9EB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Presentatie_Uitgebreid.pot</Template>
  <TotalTime>3307</TotalTime>
  <Words>63</Words>
  <Application>Microsoft Office PowerPoint</Application>
  <PresentationFormat>Diavoorstelling (4:3)</PresentationFormat>
  <Paragraphs>111</Paragraphs>
  <Slides>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Presentatie_Uitgebreid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Ward Visser</dc:creator>
  <cp:lastModifiedBy>Elke Thijssen</cp:lastModifiedBy>
  <cp:revision>172</cp:revision>
  <cp:lastPrinted>2015-05-26T08:18:54Z</cp:lastPrinted>
  <dcterms:created xsi:type="dcterms:W3CDTF">2012-06-18T14:39:03Z</dcterms:created>
  <dcterms:modified xsi:type="dcterms:W3CDTF">2016-12-29T15:08:09Z</dcterms:modified>
</cp:coreProperties>
</file>