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3" d="100"/>
          <a:sy n="113" d="100"/>
        </p:scale>
        <p:origin x="-95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4"/>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6"/>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2"/>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B503A-B6E1-42F5-A41B-03586A132875}" type="datetimeFigureOut">
              <a:rPr lang="nl-NL" smtClean="0"/>
              <a:pPr/>
              <a:t>23-12-2016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6FAE342-5E02-4152-857A-969BB8107F5B}"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N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1B503A-B6E1-42F5-A41B-03586A132875}" type="datetimeFigureOut">
              <a:rPr lang="nl-NL" smtClean="0"/>
              <a:pPr/>
              <a:t>23-12-2016</a:t>
            </a:fld>
            <a:endParaRPr lang="nl-N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AE342-5E02-4152-857A-969BB8107F5B}"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c 3"/>
          <p:cNvSpPr/>
          <p:nvPr/>
        </p:nvSpPr>
        <p:spPr>
          <a:xfrm>
            <a:off x="1475656" y="3212976"/>
            <a:ext cx="6336704" cy="5256584"/>
          </a:xfrm>
          <a:prstGeom prst="arc">
            <a:avLst>
              <a:gd name="adj1" fmla="val 10842125"/>
              <a:gd name="adj2" fmla="val 21552662"/>
            </a:avLst>
          </a:prstGeom>
          <a:solidFill>
            <a:schemeClr val="tx2">
              <a:lumMod val="40000"/>
              <a:lumOff val="60000"/>
            </a:schemeClr>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7" name="Straight Connector 6"/>
          <p:cNvCxnSpPr/>
          <p:nvPr/>
        </p:nvCxnSpPr>
        <p:spPr>
          <a:xfrm>
            <a:off x="3203848" y="5805264"/>
            <a:ext cx="29523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flipH="1" flipV="1">
            <a:off x="3563888" y="602128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5436096" y="602128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a:off x="755576" y="5805264"/>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6156176" y="5805264"/>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3779912" y="6237312"/>
            <a:ext cx="18722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flipH="1" flipV="1">
            <a:off x="6300192" y="5733256"/>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flipH="1" flipV="1">
            <a:off x="2195736" y="5733256"/>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flipH="1" flipV="1">
            <a:off x="2915816" y="5733256"/>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flipH="1" flipV="1">
            <a:off x="6948264" y="5733256"/>
            <a:ext cx="144016"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4644008" y="4581128"/>
            <a:ext cx="144016" cy="12231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 name="Rechte verbindingslijn 2"/>
          <p:cNvCxnSpPr/>
          <p:nvPr/>
        </p:nvCxnSpPr>
        <p:spPr>
          <a:xfrm>
            <a:off x="1907704" y="4642284"/>
            <a:ext cx="547260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Rechte verbindingslijn 5"/>
          <p:cNvCxnSpPr/>
          <p:nvPr/>
        </p:nvCxnSpPr>
        <p:spPr>
          <a:xfrm>
            <a:off x="4680012" y="3212976"/>
            <a:ext cx="0" cy="259228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Rechte verbindingslijn 9"/>
          <p:cNvCxnSpPr/>
          <p:nvPr/>
        </p:nvCxnSpPr>
        <p:spPr>
          <a:xfrm>
            <a:off x="1907704" y="4619566"/>
            <a:ext cx="1080120" cy="118569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Rechte verbindingslijn 46"/>
          <p:cNvCxnSpPr/>
          <p:nvPr/>
        </p:nvCxnSpPr>
        <p:spPr>
          <a:xfrm flipH="1">
            <a:off x="6372200" y="4619566"/>
            <a:ext cx="1008112" cy="118569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kstvak 14"/>
          <p:cNvSpPr txBox="1"/>
          <p:nvPr/>
        </p:nvSpPr>
        <p:spPr>
          <a:xfrm>
            <a:off x="3203848" y="3861048"/>
            <a:ext cx="936104" cy="369332"/>
          </a:xfrm>
          <a:prstGeom prst="rect">
            <a:avLst/>
          </a:prstGeom>
          <a:noFill/>
        </p:spPr>
        <p:txBody>
          <a:bodyPr wrap="square" rtlCol="0">
            <a:spAutoFit/>
          </a:bodyPr>
          <a:lstStyle/>
          <a:p>
            <a:r>
              <a:rPr lang="nl-NL" dirty="0" smtClean="0">
                <a:latin typeface="Verdana" pitchFamily="34" charset="0"/>
                <a:ea typeface="Verdana" pitchFamily="34" charset="0"/>
                <a:cs typeface="Verdana" pitchFamily="34" charset="0"/>
              </a:rPr>
              <a:t>Leo</a:t>
            </a:r>
            <a:endParaRPr lang="nl-NL" dirty="0">
              <a:latin typeface="Verdana" pitchFamily="34" charset="0"/>
              <a:ea typeface="Verdana" pitchFamily="34" charset="0"/>
              <a:cs typeface="Verdana" pitchFamily="34" charset="0"/>
            </a:endParaRPr>
          </a:p>
        </p:txBody>
      </p:sp>
      <p:sp>
        <p:nvSpPr>
          <p:cNvPr id="49" name="Tekstvak 48"/>
          <p:cNvSpPr txBox="1"/>
          <p:nvPr/>
        </p:nvSpPr>
        <p:spPr>
          <a:xfrm>
            <a:off x="5220072" y="3861048"/>
            <a:ext cx="1152128" cy="369332"/>
          </a:xfrm>
          <a:prstGeom prst="rect">
            <a:avLst/>
          </a:prstGeom>
          <a:noFill/>
        </p:spPr>
        <p:txBody>
          <a:bodyPr wrap="square" rtlCol="0">
            <a:spAutoFit/>
          </a:bodyPr>
          <a:lstStyle/>
          <a:p>
            <a:r>
              <a:rPr lang="nl-NL" dirty="0" smtClean="0">
                <a:latin typeface="Verdana" pitchFamily="34" charset="0"/>
                <a:ea typeface="Verdana" pitchFamily="34" charset="0"/>
                <a:cs typeface="Verdana" pitchFamily="34" charset="0"/>
              </a:rPr>
              <a:t>Remco</a:t>
            </a:r>
            <a:endParaRPr lang="nl-NL" dirty="0">
              <a:latin typeface="Verdana" pitchFamily="34" charset="0"/>
              <a:ea typeface="Verdana" pitchFamily="34" charset="0"/>
              <a:cs typeface="Verdana" pitchFamily="34" charset="0"/>
            </a:endParaRPr>
          </a:p>
        </p:txBody>
      </p:sp>
      <p:sp>
        <p:nvSpPr>
          <p:cNvPr id="51" name="Tekstvak 50"/>
          <p:cNvSpPr txBox="1"/>
          <p:nvPr/>
        </p:nvSpPr>
        <p:spPr>
          <a:xfrm>
            <a:off x="5364088" y="5027749"/>
            <a:ext cx="936104" cy="369332"/>
          </a:xfrm>
          <a:prstGeom prst="rect">
            <a:avLst/>
          </a:prstGeom>
          <a:solidFill>
            <a:schemeClr val="accent2"/>
          </a:solidFill>
        </p:spPr>
        <p:txBody>
          <a:bodyPr wrap="square" rtlCol="0">
            <a:spAutoFit/>
          </a:bodyPr>
          <a:lstStyle/>
          <a:p>
            <a:r>
              <a:rPr lang="nl-NL" dirty="0" smtClean="0">
                <a:solidFill>
                  <a:srgbClr val="FFFF00"/>
                </a:solidFill>
                <a:latin typeface="Verdana" pitchFamily="34" charset="0"/>
                <a:ea typeface="Verdana" pitchFamily="34" charset="0"/>
                <a:cs typeface="Verdana" pitchFamily="34" charset="0"/>
              </a:rPr>
              <a:t>Don</a:t>
            </a:r>
            <a:endParaRPr lang="nl-NL" dirty="0">
              <a:solidFill>
                <a:srgbClr val="FFFF00"/>
              </a:solidFill>
              <a:latin typeface="Verdana" pitchFamily="34" charset="0"/>
              <a:ea typeface="Verdana" pitchFamily="34" charset="0"/>
              <a:cs typeface="Verdana" pitchFamily="34" charset="0"/>
            </a:endParaRPr>
          </a:p>
        </p:txBody>
      </p:sp>
      <p:sp>
        <p:nvSpPr>
          <p:cNvPr id="52" name="Tekstvak 51"/>
          <p:cNvSpPr txBox="1"/>
          <p:nvPr/>
        </p:nvSpPr>
        <p:spPr>
          <a:xfrm>
            <a:off x="3203848" y="5027749"/>
            <a:ext cx="1152128" cy="369332"/>
          </a:xfrm>
          <a:prstGeom prst="rect">
            <a:avLst/>
          </a:prstGeom>
          <a:noFill/>
        </p:spPr>
        <p:txBody>
          <a:bodyPr wrap="square" rtlCol="0">
            <a:spAutoFit/>
          </a:bodyPr>
          <a:lstStyle/>
          <a:p>
            <a:r>
              <a:rPr lang="nl-NL" dirty="0" err="1" smtClean="0">
                <a:latin typeface="Verdana" pitchFamily="34" charset="0"/>
                <a:ea typeface="Verdana" pitchFamily="34" charset="0"/>
                <a:cs typeface="Verdana" pitchFamily="34" charset="0"/>
              </a:rPr>
              <a:t>Speedy</a:t>
            </a:r>
            <a:endParaRPr lang="nl-NL" dirty="0">
              <a:latin typeface="Verdana" pitchFamily="34" charset="0"/>
              <a:ea typeface="Verdana" pitchFamily="34" charset="0"/>
              <a:cs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2049" name="Afbeelding 1" descr="tek-2-artikel-rob haantjes"/>
          <p:cNvPicPr>
            <a:picLocks noChangeAspect="1" noChangeArrowheads="1"/>
          </p:cNvPicPr>
          <p:nvPr/>
        </p:nvPicPr>
        <p:blipFill>
          <a:blip r:embed="rId2">
            <a:extLst>
              <a:ext uri="{28A0092B-C50C-407E-A947-70E740481C1C}">
                <a14:useLocalDpi xmlns:a14="http://schemas.microsoft.com/office/drawing/2010/main" val="0"/>
              </a:ext>
            </a:extLst>
          </a:blip>
          <a:srcRect l="-3798" t="11769" r="1927" b="12756"/>
          <a:stretch>
            <a:fillRect/>
          </a:stretch>
        </p:blipFill>
        <p:spPr bwMode="auto">
          <a:xfrm>
            <a:off x="2267744" y="620687"/>
            <a:ext cx="4238625" cy="37623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2483769" y="4431595"/>
            <a:ext cx="518457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Tekening 2: 3:2+keeper op de baseline links.</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Er zijn 3 startposities met de bal. De trainer kiest de startpositie. </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Wit-1 en wit-2 starten met een loopactie richting de goal. </a:t>
            </a:r>
            <a:b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b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Wit-3 </a:t>
            </a:r>
            <a:r>
              <a:rPr kumimoji="0" lang="nl-NL" altLang="nl-NL" sz="900" b="0" i="0" u="none" strike="noStrike" cap="none" normalizeH="0" baseline="0" dirty="0" err="1" smtClean="0">
                <a:ln>
                  <a:noFill/>
                </a:ln>
                <a:solidFill>
                  <a:schemeClr val="tx1"/>
                </a:solidFill>
                <a:effectLst/>
                <a:latin typeface="Verdana" pitchFamily="34" charset="0"/>
                <a:ea typeface="Times New Roman" pitchFamily="18" charset="0"/>
                <a:cs typeface="Arial" pitchFamily="34" charset="0"/>
              </a:rPr>
              <a:t>passt</a:t>
            </a: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(a) naar speler 2 of loopt zonder bal naar positie van wit-1 (d); wit-1 loopt dan door.   </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a:t>
            </a:r>
            <a:endParaRPr kumimoji="0" lang="nl-NL" altLang="nl-N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2878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altLang="nl-NL" sz="1800" b="0" i="0" u="none" strike="noStrike" cap="none" normalizeH="0" baseline="0" smtClean="0">
              <a:ln>
                <a:noFill/>
              </a:ln>
              <a:solidFill>
                <a:schemeClr val="tx1"/>
              </a:solidFill>
              <a:effectLst/>
              <a:latin typeface="Arial" pitchFamily="34" charset="0"/>
              <a:cs typeface="Arial" pitchFamily="34" charset="0"/>
            </a:endParaRPr>
          </a:p>
        </p:txBody>
      </p:sp>
      <p:pic>
        <p:nvPicPr>
          <p:cNvPr id="3073" name="Afbeelding 2" descr="tek-3-artikel-rob haantjes"/>
          <p:cNvPicPr>
            <a:picLocks noChangeAspect="1" noChangeArrowheads="1"/>
          </p:cNvPicPr>
          <p:nvPr/>
        </p:nvPicPr>
        <p:blipFill>
          <a:blip r:embed="rId2">
            <a:extLst>
              <a:ext uri="{28A0092B-C50C-407E-A947-70E740481C1C}">
                <a14:useLocalDpi xmlns:a14="http://schemas.microsoft.com/office/drawing/2010/main" val="0"/>
              </a:ext>
            </a:extLst>
          </a:blip>
          <a:srcRect l="-3798" t="10155" r="1927" b="11340"/>
          <a:stretch>
            <a:fillRect/>
          </a:stretch>
        </p:blipFill>
        <p:spPr bwMode="auto">
          <a:xfrm>
            <a:off x="2123728" y="457200"/>
            <a:ext cx="4391025" cy="38481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2267744" y="4293096"/>
            <a:ext cx="576064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Tekening 3: 2:1 (2:2) plus keeper. </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Wit-2 pusht (b) de bal op wit-1. Wit-1 neemt op de forehand aan (naar de zijkant ) en loopt op de forehand door (c). Wit-2 komt recht achter de bal en houdt iets naar achteren in wanneer de forehand actie op de achterlijn wordt ingezet. Wit-1 loopt over de forehand binnen (c) en kijkt waar de support/passmogelijkheid is.</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2:2 = corner halen in eerste instantie daarna in de actie doorgaan. </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2884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4097" name="Afbeelding 3" descr="tek-4-artikel-rob haantjes"/>
          <p:cNvPicPr>
            <a:picLocks noChangeAspect="1" noChangeArrowheads="1"/>
          </p:cNvPicPr>
          <p:nvPr/>
        </p:nvPicPr>
        <p:blipFill>
          <a:blip r:embed="rId2">
            <a:extLst>
              <a:ext uri="{28A0092B-C50C-407E-A947-70E740481C1C}">
                <a14:useLocalDpi xmlns:a14="http://schemas.microsoft.com/office/drawing/2010/main" val="0"/>
              </a:ext>
            </a:extLst>
          </a:blip>
          <a:srcRect l="-3798" t="10155" r="1927" b="11340"/>
          <a:stretch>
            <a:fillRect/>
          </a:stretch>
        </p:blipFill>
        <p:spPr bwMode="auto">
          <a:xfrm>
            <a:off x="2495550" y="481773"/>
            <a:ext cx="4152900" cy="388333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2699792" y="4298261"/>
            <a:ext cx="4824536"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Tekening 4: 4:5+keeper.</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Wit-1 </a:t>
            </a:r>
            <a:r>
              <a:rPr kumimoji="0" lang="nl-NL" altLang="nl-NL" sz="900" b="0" i="0" u="none" strike="noStrike" cap="none" normalizeH="0" baseline="0" dirty="0" err="1" smtClean="0">
                <a:ln>
                  <a:noFill/>
                </a:ln>
                <a:solidFill>
                  <a:schemeClr val="tx1"/>
                </a:solidFill>
                <a:effectLst/>
                <a:latin typeface="Verdana" pitchFamily="34" charset="0"/>
                <a:ea typeface="Times New Roman" pitchFamily="18" charset="0"/>
                <a:cs typeface="Arial" pitchFamily="34" charset="0"/>
              </a:rPr>
              <a:t>passt</a:t>
            </a: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(b) op wit-2. Wit-2 neemt de bal in de forehand aan en draait open naar de goal (c). Wit-1 maakt een overlap aan de buitenkant van het veld en biedt zich in de diepte aan. Wit-3 gaat na de eerste diepe zone bezetting weg van de situatie (90 graden teruglopen bijvoorbeeld). Wit-4 probeert lang weg te blijven en te anticiperen op de eindsituatie.  </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a:t>
            </a:r>
            <a:endParaRPr kumimoji="0" lang="nl-NL" altLang="nl-N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9747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50" y="342900"/>
            <a:ext cx="7962900" cy="617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756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6145" name="Afbeelding 1" descr="tek-6-artikel-rob haantjes"/>
          <p:cNvPicPr>
            <a:picLocks noChangeAspect="1" noChangeArrowheads="1"/>
          </p:cNvPicPr>
          <p:nvPr/>
        </p:nvPicPr>
        <p:blipFill>
          <a:blip r:embed="rId2">
            <a:extLst>
              <a:ext uri="{28A0092B-C50C-407E-A947-70E740481C1C}">
                <a14:useLocalDpi xmlns:a14="http://schemas.microsoft.com/office/drawing/2010/main" val="0"/>
              </a:ext>
            </a:extLst>
          </a:blip>
          <a:srcRect l="-3798" t="10155" r="1927" b="11340"/>
          <a:stretch>
            <a:fillRect/>
          </a:stretch>
        </p:blipFill>
        <p:spPr bwMode="auto">
          <a:xfrm>
            <a:off x="2195736" y="431138"/>
            <a:ext cx="4391025" cy="38195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411760" y="4250663"/>
            <a:ext cx="540060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Tekening 6: 4:4 plus keeper.</a:t>
            </a:r>
            <a:endParaRPr kumimoji="0" lang="nl-NL" altLang="nl-N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Geel-1 </a:t>
            </a:r>
            <a:r>
              <a:rPr kumimoji="0" lang="nl-NL" altLang="nl-NL" sz="900" b="0" i="0" u="none" strike="noStrike" cap="none" normalizeH="0" baseline="0" dirty="0" err="1" smtClean="0">
                <a:ln>
                  <a:noFill/>
                </a:ln>
                <a:solidFill>
                  <a:schemeClr val="tx1"/>
                </a:solidFill>
                <a:effectLst/>
                <a:latin typeface="Verdana" pitchFamily="34" charset="0"/>
                <a:ea typeface="Times New Roman" pitchFamily="18" charset="0"/>
                <a:cs typeface="Arial" pitchFamily="34" charset="0"/>
              </a:rPr>
              <a:t>passt</a:t>
            </a:r>
            <a:r>
              <a:rPr kumimoji="0" lang="nl-NL" altLang="nl-NL" sz="9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op aanvaller wit-1 en verdedigt daarna door. Aanvallers wit-2 en wit-3 moeten achter de zwarte lijn starten. De verdedigers mogen niet buiten de stippellijn komen en kunnen scoren door een vlakke bal te spelen door een van de doeltjes. Grootte van de doeltjes is afhankelijk van het niveau. Het accent ligt op de snelheid van het uitspelen van de aanval middels de combinatie (en met een lichte positionele voorsprong van de aanvallers).   </a:t>
            </a:r>
            <a:endParaRPr kumimoji="0" lang="nl-NL" altLang="nl-N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44137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39" y="419100"/>
            <a:ext cx="6898530" cy="5790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289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38" y="509588"/>
            <a:ext cx="7172325" cy="583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264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296</Words>
  <Application>Microsoft Office PowerPoint</Application>
  <PresentationFormat>Diavoorstelling (4:3)</PresentationFormat>
  <Paragraphs>16</Paragraphs>
  <Slides>8</Slides>
  <Notes>0</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Office Theme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LoGiCa</dc:creator>
  <cp:lastModifiedBy>Elke Thijssen</cp:lastModifiedBy>
  <cp:revision>18</cp:revision>
  <dcterms:created xsi:type="dcterms:W3CDTF">2010-06-30T12:41:58Z</dcterms:created>
  <dcterms:modified xsi:type="dcterms:W3CDTF">2016-12-23T13:55:30Z</dcterms:modified>
</cp:coreProperties>
</file>