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58" r:id="rId7"/>
    <p:sldId id="277" r:id="rId8"/>
    <p:sldId id="271" r:id="rId9"/>
    <p:sldId id="259" r:id="rId10"/>
    <p:sldId id="275" r:id="rId11"/>
    <p:sldId id="278" r:id="rId12"/>
    <p:sldId id="279" r:id="rId13"/>
    <p:sldId id="286" r:id="rId14"/>
    <p:sldId id="280" r:id="rId15"/>
    <p:sldId id="287" r:id="rId16"/>
    <p:sldId id="281" r:id="rId17"/>
    <p:sldId id="288" r:id="rId18"/>
    <p:sldId id="282" r:id="rId19"/>
    <p:sldId id="289" r:id="rId20"/>
    <p:sldId id="283" r:id="rId21"/>
    <p:sldId id="290" r:id="rId22"/>
    <p:sldId id="284" r:id="rId23"/>
    <p:sldId id="285" r:id="rId24"/>
    <p:sldId id="269"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57" autoAdjust="0"/>
  </p:normalViewPr>
  <p:slideViewPr>
    <p:cSldViewPr snapToGrid="0">
      <p:cViewPr varScale="1">
        <p:scale>
          <a:sx n="102" d="100"/>
          <a:sy n="102" d="100"/>
        </p:scale>
        <p:origin x="9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9722-D8BD-42D8-8065-E1D8126FF208}" type="datetimeFigureOut">
              <a:rPr lang="nl-NL" smtClean="0"/>
              <a:t>29-8-2020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5E076-4C75-457C-A2DF-9C6410762451}" type="slidenum">
              <a:rPr lang="nl-NL" smtClean="0"/>
              <a:t>‹nr.›</a:t>
            </a:fld>
            <a:endParaRPr lang="nl-NL"/>
          </a:p>
        </p:txBody>
      </p:sp>
    </p:spTree>
    <p:extLst>
      <p:ext uri="{BB962C8B-B14F-4D97-AF65-F5344CB8AC3E}">
        <p14:creationId xmlns:p14="http://schemas.microsoft.com/office/powerpoint/2010/main" val="277964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a:t>
            </a:fld>
            <a:endParaRPr lang="nl-NL"/>
          </a:p>
        </p:txBody>
      </p:sp>
    </p:spTree>
    <p:extLst>
      <p:ext uri="{BB962C8B-B14F-4D97-AF65-F5344CB8AC3E}">
        <p14:creationId xmlns:p14="http://schemas.microsoft.com/office/powerpoint/2010/main" val="388961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17</a:t>
            </a:fld>
            <a:endParaRPr lang="nl-NL"/>
          </a:p>
        </p:txBody>
      </p:sp>
    </p:spTree>
    <p:extLst>
      <p:ext uri="{BB962C8B-B14F-4D97-AF65-F5344CB8AC3E}">
        <p14:creationId xmlns:p14="http://schemas.microsoft.com/office/powerpoint/2010/main" val="126418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18</a:t>
            </a:fld>
            <a:endParaRPr lang="nl-NL"/>
          </a:p>
        </p:txBody>
      </p:sp>
    </p:spTree>
    <p:extLst>
      <p:ext uri="{BB962C8B-B14F-4D97-AF65-F5344CB8AC3E}">
        <p14:creationId xmlns:p14="http://schemas.microsoft.com/office/powerpoint/2010/main" val="2036865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19</a:t>
            </a:fld>
            <a:endParaRPr lang="nl-NL"/>
          </a:p>
        </p:txBody>
      </p:sp>
    </p:spTree>
    <p:extLst>
      <p:ext uri="{BB962C8B-B14F-4D97-AF65-F5344CB8AC3E}">
        <p14:creationId xmlns:p14="http://schemas.microsoft.com/office/powerpoint/2010/main" val="64347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20</a:t>
            </a:fld>
            <a:endParaRPr lang="nl-NL"/>
          </a:p>
        </p:txBody>
      </p:sp>
    </p:spTree>
    <p:extLst>
      <p:ext uri="{BB962C8B-B14F-4D97-AF65-F5344CB8AC3E}">
        <p14:creationId xmlns:p14="http://schemas.microsoft.com/office/powerpoint/2010/main" val="2223972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21</a:t>
            </a:fld>
            <a:endParaRPr lang="nl-NL"/>
          </a:p>
        </p:txBody>
      </p:sp>
    </p:spTree>
    <p:extLst>
      <p:ext uri="{BB962C8B-B14F-4D97-AF65-F5344CB8AC3E}">
        <p14:creationId xmlns:p14="http://schemas.microsoft.com/office/powerpoint/2010/main" val="90455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i="0"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9</a:t>
            </a:fld>
            <a:endParaRPr lang="nl-NL"/>
          </a:p>
        </p:txBody>
      </p:sp>
    </p:spTree>
    <p:extLst>
      <p:ext uri="{BB962C8B-B14F-4D97-AF65-F5344CB8AC3E}">
        <p14:creationId xmlns:p14="http://schemas.microsoft.com/office/powerpoint/2010/main" val="405995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i="0" dirty="0"/>
          </a:p>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10</a:t>
            </a:fld>
            <a:endParaRPr lang="nl-NL"/>
          </a:p>
        </p:txBody>
      </p:sp>
    </p:spTree>
    <p:extLst>
      <p:ext uri="{BB962C8B-B14F-4D97-AF65-F5344CB8AC3E}">
        <p14:creationId xmlns:p14="http://schemas.microsoft.com/office/powerpoint/2010/main" val="391399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11</a:t>
            </a:fld>
            <a:endParaRPr lang="nl-NL"/>
          </a:p>
        </p:txBody>
      </p:sp>
    </p:spTree>
    <p:extLst>
      <p:ext uri="{BB962C8B-B14F-4D97-AF65-F5344CB8AC3E}">
        <p14:creationId xmlns:p14="http://schemas.microsoft.com/office/powerpoint/2010/main" val="286817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12</a:t>
            </a:fld>
            <a:endParaRPr lang="nl-NL"/>
          </a:p>
        </p:txBody>
      </p:sp>
    </p:spTree>
    <p:extLst>
      <p:ext uri="{BB962C8B-B14F-4D97-AF65-F5344CB8AC3E}">
        <p14:creationId xmlns:p14="http://schemas.microsoft.com/office/powerpoint/2010/main" val="232370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13</a:t>
            </a:fld>
            <a:endParaRPr lang="nl-NL"/>
          </a:p>
        </p:txBody>
      </p:sp>
    </p:spTree>
    <p:extLst>
      <p:ext uri="{BB962C8B-B14F-4D97-AF65-F5344CB8AC3E}">
        <p14:creationId xmlns:p14="http://schemas.microsoft.com/office/powerpoint/2010/main" val="3275244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14</a:t>
            </a:fld>
            <a:endParaRPr lang="nl-NL"/>
          </a:p>
        </p:txBody>
      </p:sp>
    </p:spTree>
    <p:extLst>
      <p:ext uri="{BB962C8B-B14F-4D97-AF65-F5344CB8AC3E}">
        <p14:creationId xmlns:p14="http://schemas.microsoft.com/office/powerpoint/2010/main" val="399666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15</a:t>
            </a:fld>
            <a:endParaRPr lang="nl-NL"/>
          </a:p>
        </p:txBody>
      </p:sp>
    </p:spTree>
    <p:extLst>
      <p:ext uri="{BB962C8B-B14F-4D97-AF65-F5344CB8AC3E}">
        <p14:creationId xmlns:p14="http://schemas.microsoft.com/office/powerpoint/2010/main" val="336711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A5E076-4C75-457C-A2DF-9C6410762451}" type="slidenum">
              <a:rPr lang="nl-NL" smtClean="0"/>
              <a:t>16</a:t>
            </a:fld>
            <a:endParaRPr lang="nl-NL"/>
          </a:p>
        </p:txBody>
      </p:sp>
    </p:spTree>
    <p:extLst>
      <p:ext uri="{BB962C8B-B14F-4D97-AF65-F5344CB8AC3E}">
        <p14:creationId xmlns:p14="http://schemas.microsoft.com/office/powerpoint/2010/main" val="3564542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title"/>
          </p:nvPr>
        </p:nvSpPr>
        <p:spPr>
          <a:xfrm>
            <a:off x="1469570" y="1709739"/>
            <a:ext cx="9601201" cy="1724838"/>
          </a:xfrm>
        </p:spPr>
        <p:txBody>
          <a:bodyPr anchor="b">
            <a:normAutofit/>
          </a:bodyPr>
          <a:lstStyle>
            <a:lvl1pPr algn="ctr">
              <a:defRPr sz="4000" b="1" baseline="0">
                <a:solidFill>
                  <a:schemeClr val="bg1"/>
                </a:solidFill>
              </a:defRPr>
            </a:lvl1pPr>
          </a:lstStyle>
          <a:p>
            <a:r>
              <a:rPr lang="nl-NL"/>
              <a:t>Klik om stijl te bewerken</a:t>
            </a:r>
          </a:p>
        </p:txBody>
      </p:sp>
      <p:sp>
        <p:nvSpPr>
          <p:cNvPr id="8" name="Tijdelijke aanduiding voor tekst 2"/>
          <p:cNvSpPr>
            <a:spLocks noGrp="1"/>
          </p:cNvSpPr>
          <p:nvPr>
            <p:ph type="body" idx="1"/>
          </p:nvPr>
        </p:nvSpPr>
        <p:spPr>
          <a:xfrm>
            <a:off x="1469570" y="3434577"/>
            <a:ext cx="9601201" cy="2141033"/>
          </a:xfrm>
        </p:spPr>
        <p:txBody>
          <a:bodyPr>
            <a:normAutofit/>
          </a:bodyPr>
          <a:lstStyle>
            <a:lvl1pPr marL="0" indent="0" algn="ctr">
              <a:buNone/>
              <a:defRPr sz="3200"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271208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469569" y="1049337"/>
            <a:ext cx="9601201" cy="776288"/>
          </a:xfrm>
        </p:spPr>
        <p:txBody>
          <a:bodyPr/>
          <a:lstStyle/>
          <a:p>
            <a:r>
              <a:rPr lang="nl-NL"/>
              <a:t>Klik om stijl te bewerken</a:t>
            </a:r>
          </a:p>
        </p:txBody>
      </p:sp>
      <p:sp>
        <p:nvSpPr>
          <p:cNvPr id="3" name="Tijdelijke aanduiding voor inhoud 2"/>
          <p:cNvSpPr>
            <a:spLocks noGrp="1"/>
          </p:cNvSpPr>
          <p:nvPr>
            <p:ph idx="1"/>
          </p:nvPr>
        </p:nvSpPr>
        <p:spPr/>
        <p:txBody>
          <a:bodyPr>
            <a:normAutofit/>
          </a:bodyPr>
          <a:lstStyle>
            <a:lvl1pPr marL="268288" indent="-268288">
              <a:buFont typeface="Verdana" panose="020B0604030504040204" pitchFamily="34" charset="0"/>
              <a:buChar char="–"/>
              <a:defRPr sz="1900"/>
            </a:lvl1pPr>
            <a:lvl2pPr marL="534988" indent="-266700">
              <a:buFont typeface="Verdana" panose="020B0604030504040204" pitchFamily="34" charset="0"/>
              <a:buChar char="–"/>
              <a:defRPr sz="1900"/>
            </a:lvl2pPr>
            <a:lvl3pPr marL="803275" indent="-268288">
              <a:buFont typeface="Verdana" panose="020B0604030504040204" pitchFamily="34" charset="0"/>
              <a:buChar char="–"/>
              <a:defRPr sz="1900"/>
            </a:lvl3pPr>
            <a:lvl4pPr marL="1081088" indent="-277813">
              <a:buFont typeface="Verdana" panose="020B0604030504040204" pitchFamily="34" charset="0"/>
              <a:buChar char="–"/>
              <a:defRPr sz="1900"/>
            </a:lvl4pPr>
            <a:lvl5pPr marL="1347788" indent="-266700">
              <a:buFont typeface="Verdana" panose="020B0604030504040204" pitchFamily="34" charset="0"/>
              <a:buChar char="–"/>
              <a:defRPr sz="1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E6C1AE-2F21-4751-BB7E-CAA60DF4B889}" type="datetimeFigureOut">
              <a:rPr lang="nl-NL" smtClean="0"/>
              <a:t>29-8-2020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D541B8-6575-463E-9C7F-DE246C947B82}" type="slidenum">
              <a:rPr lang="nl-NL" smtClean="0"/>
              <a:t>‹nr.›</a:t>
            </a:fld>
            <a:endParaRPr lang="nl-NL"/>
          </a:p>
        </p:txBody>
      </p:sp>
    </p:spTree>
    <p:extLst>
      <p:ext uri="{BB962C8B-B14F-4D97-AF65-F5344CB8AC3E}">
        <p14:creationId xmlns:p14="http://schemas.microsoft.com/office/powerpoint/2010/main" val="309359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met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469569" y="1049337"/>
            <a:ext cx="9601201" cy="776288"/>
          </a:xfrm>
        </p:spPr>
        <p:txBody>
          <a:bodyPr/>
          <a:lstStyle/>
          <a:p>
            <a:r>
              <a:rPr lang="nl-NL"/>
              <a:t>Klik om stijl te bewerken</a:t>
            </a:r>
          </a:p>
        </p:txBody>
      </p:sp>
      <p:sp>
        <p:nvSpPr>
          <p:cNvPr id="3" name="Tijdelijke aanduiding voor inhoud 2"/>
          <p:cNvSpPr>
            <a:spLocks noGrp="1"/>
          </p:cNvSpPr>
          <p:nvPr>
            <p:ph idx="1"/>
          </p:nvPr>
        </p:nvSpPr>
        <p:spPr/>
        <p:txBody>
          <a:bodyPr numCol="2"/>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E6C1AE-2F21-4751-BB7E-CAA60DF4B889}" type="datetimeFigureOut">
              <a:rPr lang="nl-NL" smtClean="0"/>
              <a:t>29-8-2020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D541B8-6575-463E-9C7F-DE246C947B82}" type="slidenum">
              <a:rPr lang="nl-NL" smtClean="0"/>
              <a:t>‹nr.›</a:t>
            </a:fld>
            <a:endParaRPr lang="nl-NL"/>
          </a:p>
        </p:txBody>
      </p:sp>
    </p:spTree>
    <p:extLst>
      <p:ext uri="{BB962C8B-B14F-4D97-AF65-F5344CB8AC3E}">
        <p14:creationId xmlns:p14="http://schemas.microsoft.com/office/powerpoint/2010/main" val="283257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et twee afbeeldingen rechts">
    <p:spTree>
      <p:nvGrpSpPr>
        <p:cNvPr id="1" name=""/>
        <p:cNvGrpSpPr/>
        <p:nvPr/>
      </p:nvGrpSpPr>
      <p:grpSpPr>
        <a:xfrm>
          <a:off x="0" y="0"/>
          <a:ext cx="0" cy="0"/>
          <a:chOff x="0" y="0"/>
          <a:chExt cx="0" cy="0"/>
        </a:xfrm>
      </p:grpSpPr>
      <p:sp>
        <p:nvSpPr>
          <p:cNvPr id="2" name="Titel 1"/>
          <p:cNvSpPr>
            <a:spLocks noGrp="1"/>
          </p:cNvSpPr>
          <p:nvPr>
            <p:ph type="title"/>
          </p:nvPr>
        </p:nvSpPr>
        <p:spPr>
          <a:xfrm>
            <a:off x="1469570" y="1109335"/>
            <a:ext cx="5762503" cy="776288"/>
          </a:xfrm>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70E6C1AE-2F21-4751-BB7E-CAA60DF4B889}" type="datetimeFigureOut">
              <a:rPr lang="nl-NL" smtClean="0"/>
              <a:t>29-8-2020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3D541B8-6575-463E-9C7F-DE246C947B82}" type="slidenum">
              <a:rPr lang="nl-NL" smtClean="0"/>
              <a:t>‹nr.›</a:t>
            </a:fld>
            <a:endParaRPr lang="nl-NL"/>
          </a:p>
        </p:txBody>
      </p:sp>
      <p:sp>
        <p:nvSpPr>
          <p:cNvPr id="7" name="Tijdelijke aanduiding voor inhoud 3"/>
          <p:cNvSpPr>
            <a:spLocks noGrp="1"/>
          </p:cNvSpPr>
          <p:nvPr>
            <p:ph sz="half" idx="13"/>
          </p:nvPr>
        </p:nvSpPr>
        <p:spPr>
          <a:xfrm>
            <a:off x="1469571" y="1962615"/>
            <a:ext cx="4975834" cy="421434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afbeelding 9"/>
          <p:cNvSpPr>
            <a:spLocks noGrp="1"/>
          </p:cNvSpPr>
          <p:nvPr>
            <p:ph type="pic" sz="quarter" idx="14"/>
          </p:nvPr>
        </p:nvSpPr>
        <p:spPr>
          <a:xfrm>
            <a:off x="7500685" y="4004836"/>
            <a:ext cx="4680000" cy="2649963"/>
          </a:xfrm>
        </p:spPr>
        <p:txBody>
          <a:bodyPr/>
          <a:lstStyle/>
          <a:p>
            <a:r>
              <a:rPr lang="nl-NL"/>
              <a:t>Klik op het pictogram als u een afbeelding wilt toevoegen</a:t>
            </a:r>
          </a:p>
        </p:txBody>
      </p:sp>
      <p:sp>
        <p:nvSpPr>
          <p:cNvPr id="11" name="Tijdelijke aanduiding voor afbeelding 9"/>
          <p:cNvSpPr>
            <a:spLocks noGrp="1"/>
          </p:cNvSpPr>
          <p:nvPr>
            <p:ph type="pic" sz="quarter" idx="15"/>
          </p:nvPr>
        </p:nvSpPr>
        <p:spPr>
          <a:xfrm>
            <a:off x="7500685" y="1280242"/>
            <a:ext cx="4680000" cy="2626982"/>
          </a:xfrm>
        </p:spPr>
        <p:txBody>
          <a:bodyPr/>
          <a:lstStyle/>
          <a:p>
            <a:r>
              <a:rPr lang="nl-NL"/>
              <a:t>Klik op het pictogram als u een afbeelding wilt toevoegen</a:t>
            </a:r>
          </a:p>
        </p:txBody>
      </p:sp>
    </p:spTree>
    <p:extLst>
      <p:ext uri="{BB962C8B-B14F-4D97-AF65-F5344CB8AC3E}">
        <p14:creationId xmlns:p14="http://schemas.microsoft.com/office/powerpoint/2010/main" val="7644191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et twee afbeeldingen ond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70E6C1AE-2F21-4751-BB7E-CAA60DF4B889}" type="datetimeFigureOut">
              <a:rPr lang="nl-NL" smtClean="0"/>
              <a:t>29-8-2020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3D541B8-6575-463E-9C7F-DE246C947B82}" type="slidenum">
              <a:rPr lang="nl-NL" smtClean="0"/>
              <a:t>‹nr.›</a:t>
            </a:fld>
            <a:endParaRPr lang="nl-NL"/>
          </a:p>
        </p:txBody>
      </p:sp>
      <p:sp>
        <p:nvSpPr>
          <p:cNvPr id="10" name="Tijdelijke aanduiding voor afbeelding 9"/>
          <p:cNvSpPr>
            <a:spLocks noGrp="1"/>
          </p:cNvSpPr>
          <p:nvPr>
            <p:ph type="pic" sz="quarter" idx="14"/>
          </p:nvPr>
        </p:nvSpPr>
        <p:spPr>
          <a:xfrm>
            <a:off x="6188927" y="3441700"/>
            <a:ext cx="5991758" cy="3213099"/>
          </a:xfrm>
        </p:spPr>
        <p:txBody>
          <a:bodyPr/>
          <a:lstStyle/>
          <a:p>
            <a:r>
              <a:rPr lang="nl-NL"/>
              <a:t>Klik op het pictogram als u een afbeelding wilt toevoegen</a:t>
            </a:r>
          </a:p>
        </p:txBody>
      </p:sp>
      <p:sp>
        <p:nvSpPr>
          <p:cNvPr id="11" name="Tijdelijke aanduiding voor afbeelding 9"/>
          <p:cNvSpPr>
            <a:spLocks noGrp="1"/>
          </p:cNvSpPr>
          <p:nvPr>
            <p:ph type="pic" sz="quarter" idx="15"/>
          </p:nvPr>
        </p:nvSpPr>
        <p:spPr>
          <a:xfrm>
            <a:off x="0" y="3441700"/>
            <a:ext cx="6010507" cy="3213099"/>
          </a:xfrm>
        </p:spPr>
        <p:txBody>
          <a:bodyPr/>
          <a:lstStyle/>
          <a:p>
            <a:r>
              <a:rPr lang="nl-NL"/>
              <a:t>Klik op het pictogram als u een afbeelding wilt toevoegen</a:t>
            </a:r>
          </a:p>
        </p:txBody>
      </p:sp>
      <p:sp>
        <p:nvSpPr>
          <p:cNvPr id="9" name="Titel 1"/>
          <p:cNvSpPr>
            <a:spLocks noGrp="1"/>
          </p:cNvSpPr>
          <p:nvPr>
            <p:ph type="title"/>
          </p:nvPr>
        </p:nvSpPr>
        <p:spPr>
          <a:xfrm>
            <a:off x="1469569" y="1049337"/>
            <a:ext cx="9601201" cy="776288"/>
          </a:xfrm>
        </p:spPr>
        <p:txBody>
          <a:bodyPr/>
          <a:lstStyle/>
          <a:p>
            <a:r>
              <a:rPr lang="nl-NL"/>
              <a:t>Klik om stijl te bewerken</a:t>
            </a:r>
          </a:p>
        </p:txBody>
      </p:sp>
      <p:sp>
        <p:nvSpPr>
          <p:cNvPr id="13" name="Tijdelijke aanduiding voor tekst 2"/>
          <p:cNvSpPr>
            <a:spLocks noGrp="1"/>
          </p:cNvSpPr>
          <p:nvPr>
            <p:ph idx="1"/>
          </p:nvPr>
        </p:nvSpPr>
        <p:spPr>
          <a:xfrm>
            <a:off x="1469570" y="1825625"/>
            <a:ext cx="9601201" cy="151793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1730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et een afbeelding links">
    <p:spTree>
      <p:nvGrpSpPr>
        <p:cNvPr id="1" name=""/>
        <p:cNvGrpSpPr/>
        <p:nvPr/>
      </p:nvGrpSpPr>
      <p:grpSpPr>
        <a:xfrm>
          <a:off x="0" y="0"/>
          <a:ext cx="0" cy="0"/>
          <a:chOff x="0" y="0"/>
          <a:chExt cx="0" cy="0"/>
        </a:xfrm>
      </p:grpSpPr>
      <p:sp>
        <p:nvSpPr>
          <p:cNvPr id="2" name="Titel 1"/>
          <p:cNvSpPr>
            <a:spLocks noGrp="1"/>
          </p:cNvSpPr>
          <p:nvPr>
            <p:ph type="title"/>
          </p:nvPr>
        </p:nvSpPr>
        <p:spPr>
          <a:xfrm>
            <a:off x="6122682" y="1101621"/>
            <a:ext cx="5530342" cy="776288"/>
          </a:xfrm>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70E6C1AE-2F21-4751-BB7E-CAA60DF4B889}" type="datetimeFigureOut">
              <a:rPr lang="nl-NL" smtClean="0"/>
              <a:t>29-8-2020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3D541B8-6575-463E-9C7F-DE246C947B82}" type="slidenum">
              <a:rPr lang="nl-NL" smtClean="0"/>
              <a:t>‹nr.›</a:t>
            </a:fld>
            <a:endParaRPr lang="nl-NL"/>
          </a:p>
        </p:txBody>
      </p:sp>
      <p:sp>
        <p:nvSpPr>
          <p:cNvPr id="7" name="Tijdelijke aanduiding voor inhoud 3"/>
          <p:cNvSpPr>
            <a:spLocks noGrp="1"/>
          </p:cNvSpPr>
          <p:nvPr>
            <p:ph sz="half" idx="13"/>
          </p:nvPr>
        </p:nvSpPr>
        <p:spPr>
          <a:xfrm>
            <a:off x="6122682" y="2012846"/>
            <a:ext cx="5530341"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afbeelding 9"/>
          <p:cNvSpPr>
            <a:spLocks noGrp="1"/>
          </p:cNvSpPr>
          <p:nvPr>
            <p:ph type="pic" sz="quarter" idx="15"/>
          </p:nvPr>
        </p:nvSpPr>
        <p:spPr>
          <a:xfrm>
            <a:off x="-1" y="1101621"/>
            <a:ext cx="5843239" cy="5540477"/>
          </a:xfrm>
        </p:spPr>
        <p:txBody>
          <a:bodyPr/>
          <a:lstStyle/>
          <a:p>
            <a:r>
              <a:rPr lang="nl-NL"/>
              <a:t>Klik op het pictogram als u een afbeelding wilt toevoegen</a:t>
            </a:r>
          </a:p>
        </p:txBody>
      </p:sp>
    </p:spTree>
    <p:extLst>
      <p:ext uri="{BB962C8B-B14F-4D97-AF65-F5344CB8AC3E}">
        <p14:creationId xmlns:p14="http://schemas.microsoft.com/office/powerpoint/2010/main" val="4025814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es afbeeldingen">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70E6C1AE-2F21-4751-BB7E-CAA60DF4B889}" type="datetimeFigureOut">
              <a:rPr lang="nl-NL" smtClean="0"/>
              <a:t>29-8-2020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3D541B8-6575-463E-9C7F-DE246C947B82}" type="slidenum">
              <a:rPr lang="nl-NL" smtClean="0"/>
              <a:t>‹nr.›</a:t>
            </a:fld>
            <a:endParaRPr lang="nl-NL"/>
          </a:p>
        </p:txBody>
      </p:sp>
      <p:sp>
        <p:nvSpPr>
          <p:cNvPr id="11" name="Tijdelijke aanduiding voor afbeelding 9"/>
          <p:cNvSpPr>
            <a:spLocks noGrp="1"/>
          </p:cNvSpPr>
          <p:nvPr>
            <p:ph type="pic" sz="quarter" idx="15"/>
          </p:nvPr>
        </p:nvSpPr>
        <p:spPr>
          <a:xfrm>
            <a:off x="0" y="3950772"/>
            <a:ext cx="3996000" cy="2700000"/>
          </a:xfrm>
        </p:spPr>
        <p:txBody>
          <a:bodyPr/>
          <a:lstStyle/>
          <a:p>
            <a:r>
              <a:rPr lang="nl-NL"/>
              <a:t>Klik op het pictogram als u een afbeelding wilt toevoegen</a:t>
            </a:r>
          </a:p>
        </p:txBody>
      </p:sp>
      <p:sp>
        <p:nvSpPr>
          <p:cNvPr id="13" name="Tijdelijke aanduiding voor afbeelding 9"/>
          <p:cNvSpPr>
            <a:spLocks noGrp="1"/>
          </p:cNvSpPr>
          <p:nvPr>
            <p:ph type="pic" sz="quarter" idx="16"/>
          </p:nvPr>
        </p:nvSpPr>
        <p:spPr>
          <a:xfrm>
            <a:off x="4098000" y="3950772"/>
            <a:ext cx="3996000" cy="2700000"/>
          </a:xfrm>
        </p:spPr>
        <p:txBody>
          <a:bodyPr/>
          <a:lstStyle/>
          <a:p>
            <a:r>
              <a:rPr lang="nl-NL"/>
              <a:t>Klik op het pictogram als u een afbeelding wilt toevoegen</a:t>
            </a:r>
          </a:p>
        </p:txBody>
      </p:sp>
      <p:sp>
        <p:nvSpPr>
          <p:cNvPr id="14" name="Tijdelijke aanduiding voor afbeelding 9"/>
          <p:cNvSpPr>
            <a:spLocks noGrp="1"/>
          </p:cNvSpPr>
          <p:nvPr>
            <p:ph type="pic" sz="quarter" idx="17"/>
          </p:nvPr>
        </p:nvSpPr>
        <p:spPr>
          <a:xfrm>
            <a:off x="8196000" y="3950772"/>
            <a:ext cx="3996000" cy="2700000"/>
          </a:xfrm>
        </p:spPr>
        <p:txBody>
          <a:bodyPr/>
          <a:lstStyle/>
          <a:p>
            <a:r>
              <a:rPr lang="nl-NL"/>
              <a:t>Klik op het pictogram als u een afbeelding wilt toevoegen</a:t>
            </a:r>
          </a:p>
        </p:txBody>
      </p:sp>
      <p:sp>
        <p:nvSpPr>
          <p:cNvPr id="15" name="Tijdelijke aanduiding voor afbeelding 9"/>
          <p:cNvSpPr>
            <a:spLocks noGrp="1"/>
          </p:cNvSpPr>
          <p:nvPr>
            <p:ph type="pic" sz="quarter" idx="18"/>
          </p:nvPr>
        </p:nvSpPr>
        <p:spPr>
          <a:xfrm>
            <a:off x="0" y="1122699"/>
            <a:ext cx="3996000" cy="2700000"/>
          </a:xfrm>
        </p:spPr>
        <p:txBody>
          <a:bodyPr/>
          <a:lstStyle/>
          <a:p>
            <a:r>
              <a:rPr lang="nl-NL"/>
              <a:t>Klik op het pictogram als u een afbeelding wilt toevoegen</a:t>
            </a:r>
          </a:p>
        </p:txBody>
      </p:sp>
      <p:sp>
        <p:nvSpPr>
          <p:cNvPr id="16" name="Tijdelijke aanduiding voor afbeelding 9"/>
          <p:cNvSpPr>
            <a:spLocks noGrp="1"/>
          </p:cNvSpPr>
          <p:nvPr>
            <p:ph type="pic" sz="quarter" idx="19"/>
          </p:nvPr>
        </p:nvSpPr>
        <p:spPr>
          <a:xfrm>
            <a:off x="4098000" y="1122699"/>
            <a:ext cx="3996000" cy="2700000"/>
          </a:xfrm>
        </p:spPr>
        <p:txBody>
          <a:bodyPr/>
          <a:lstStyle/>
          <a:p>
            <a:r>
              <a:rPr lang="nl-NL"/>
              <a:t>Klik op het pictogram als u een afbeelding wilt toevoegen</a:t>
            </a:r>
          </a:p>
        </p:txBody>
      </p:sp>
      <p:sp>
        <p:nvSpPr>
          <p:cNvPr id="17" name="Tijdelijke aanduiding voor afbeelding 9"/>
          <p:cNvSpPr>
            <a:spLocks noGrp="1"/>
          </p:cNvSpPr>
          <p:nvPr>
            <p:ph type="pic" sz="quarter" idx="20"/>
          </p:nvPr>
        </p:nvSpPr>
        <p:spPr>
          <a:xfrm>
            <a:off x="8196000" y="1122699"/>
            <a:ext cx="3996000" cy="2700000"/>
          </a:xfrm>
        </p:spPr>
        <p:txBody>
          <a:bodyPr/>
          <a:lstStyle/>
          <a:p>
            <a:r>
              <a:rPr lang="nl-NL"/>
              <a:t>Klik op het pictogram als u een afbeelding wilt toevoegen</a:t>
            </a:r>
          </a:p>
        </p:txBody>
      </p:sp>
    </p:spTree>
    <p:extLst>
      <p:ext uri="{BB962C8B-B14F-4D97-AF65-F5344CB8AC3E}">
        <p14:creationId xmlns:p14="http://schemas.microsoft.com/office/powerpoint/2010/main" val="3147260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E6C1AE-2F21-4751-BB7E-CAA60DF4B889}" type="datetimeFigureOut">
              <a:rPr lang="nl-NL" smtClean="0"/>
              <a:t>29-8-2020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3D541B8-6575-463E-9C7F-DE246C947B82}" type="slidenum">
              <a:rPr lang="nl-NL" smtClean="0"/>
              <a:t>‹nr.›</a:t>
            </a:fld>
            <a:endParaRPr lang="nl-NL"/>
          </a:p>
        </p:txBody>
      </p:sp>
      <p:sp>
        <p:nvSpPr>
          <p:cNvPr id="6" name="Tijdelijke aanduiding voor afbeelding 5"/>
          <p:cNvSpPr>
            <a:spLocks noGrp="1"/>
          </p:cNvSpPr>
          <p:nvPr>
            <p:ph type="pic" sz="quarter" idx="13"/>
          </p:nvPr>
        </p:nvSpPr>
        <p:spPr>
          <a:xfrm>
            <a:off x="0" y="671513"/>
            <a:ext cx="12192000" cy="5970587"/>
          </a:xfrm>
        </p:spPr>
        <p:txBody>
          <a:bodyPr/>
          <a:lstStyle/>
          <a:p>
            <a:r>
              <a:rPr lang="nl-NL"/>
              <a:t>Klik op het pictogram als u een afbeelding wilt toevoegen</a:t>
            </a:r>
          </a:p>
        </p:txBody>
      </p:sp>
    </p:spTree>
    <p:extLst>
      <p:ext uri="{BB962C8B-B14F-4D97-AF65-F5344CB8AC3E}">
        <p14:creationId xmlns:p14="http://schemas.microsoft.com/office/powerpoint/2010/main" val="324751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atst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title"/>
          </p:nvPr>
        </p:nvSpPr>
        <p:spPr>
          <a:xfrm>
            <a:off x="1303315" y="1126836"/>
            <a:ext cx="9937340" cy="1365632"/>
          </a:xfrm>
        </p:spPr>
        <p:txBody>
          <a:bodyPr anchor="b"/>
          <a:lstStyle>
            <a:lvl1pPr algn="ctr">
              <a:defRPr sz="3600" b="1" baseline="0">
                <a:solidFill>
                  <a:schemeClr val="bg1"/>
                </a:solidFill>
              </a:defRPr>
            </a:lvl1pPr>
          </a:lstStyle>
          <a:p>
            <a:r>
              <a:rPr lang="nl-NL"/>
              <a:t>Klik om stijl te bewerken</a:t>
            </a:r>
          </a:p>
        </p:txBody>
      </p:sp>
    </p:spTree>
    <p:extLst>
      <p:ext uri="{BB962C8B-B14F-4D97-AF65-F5344CB8AC3E}">
        <p14:creationId xmlns:p14="http://schemas.microsoft.com/office/powerpoint/2010/main" val="82077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469569" y="1049337"/>
            <a:ext cx="9601201" cy="776288"/>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1469570" y="1825625"/>
            <a:ext cx="9601201"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469570" y="6642099"/>
            <a:ext cx="2111830" cy="194129"/>
          </a:xfrm>
          <a:prstGeom prst="rect">
            <a:avLst/>
          </a:prstGeom>
        </p:spPr>
        <p:txBody>
          <a:bodyPr vert="horz" lIns="91440" tIns="45720" rIns="91440" bIns="45720" rtlCol="0" anchor="ctr"/>
          <a:lstStyle>
            <a:lvl1pPr algn="l">
              <a:defRPr sz="1200" baseline="0">
                <a:solidFill>
                  <a:schemeClr val="bg1"/>
                </a:solidFill>
              </a:defRPr>
            </a:lvl1pPr>
          </a:lstStyle>
          <a:p>
            <a:fld id="{70E6C1AE-2F21-4751-BB7E-CAA60DF4B889}" type="datetimeFigureOut">
              <a:rPr lang="nl-NL" smtClean="0"/>
              <a:pPr/>
              <a:t>29-8-2020</a:t>
            </a:fld>
            <a:endParaRPr lang="nl-NL"/>
          </a:p>
        </p:txBody>
      </p:sp>
      <p:sp>
        <p:nvSpPr>
          <p:cNvPr id="5" name="Tijdelijke aanduiding voor voettekst 4"/>
          <p:cNvSpPr>
            <a:spLocks noGrp="1"/>
          </p:cNvSpPr>
          <p:nvPr>
            <p:ph type="ftr" sz="quarter" idx="3"/>
          </p:nvPr>
        </p:nvSpPr>
        <p:spPr>
          <a:xfrm>
            <a:off x="3755571" y="6642099"/>
            <a:ext cx="4397829" cy="194129"/>
          </a:xfrm>
          <a:prstGeom prst="rect">
            <a:avLst/>
          </a:prstGeom>
        </p:spPr>
        <p:txBody>
          <a:bodyPr vert="horz" lIns="91440" tIns="45720" rIns="91440" bIns="45720" rtlCol="0" anchor="ctr"/>
          <a:lstStyle>
            <a:lvl1pPr algn="ctr">
              <a:defRPr sz="1200" baseline="0">
                <a:solidFill>
                  <a:schemeClr val="bg1"/>
                </a:solidFill>
              </a:defRPr>
            </a:lvl1pPr>
          </a:lstStyle>
          <a:p>
            <a:endParaRPr lang="nl-NL"/>
          </a:p>
        </p:txBody>
      </p:sp>
      <p:sp>
        <p:nvSpPr>
          <p:cNvPr id="6" name="Tijdelijke aanduiding voor dianummer 5"/>
          <p:cNvSpPr>
            <a:spLocks noGrp="1"/>
          </p:cNvSpPr>
          <p:nvPr>
            <p:ph type="sldNum" sz="quarter" idx="4"/>
          </p:nvPr>
        </p:nvSpPr>
        <p:spPr>
          <a:xfrm>
            <a:off x="8610600" y="6642099"/>
            <a:ext cx="2460171" cy="194129"/>
          </a:xfrm>
          <a:prstGeom prst="rect">
            <a:avLst/>
          </a:prstGeom>
        </p:spPr>
        <p:txBody>
          <a:bodyPr vert="horz" lIns="91440" tIns="45720" rIns="91440" bIns="45720" rtlCol="0" anchor="ctr"/>
          <a:lstStyle>
            <a:lvl1pPr algn="r">
              <a:defRPr sz="1200" baseline="0">
                <a:solidFill>
                  <a:schemeClr val="bg1"/>
                </a:solidFill>
              </a:defRPr>
            </a:lvl1pPr>
          </a:lstStyle>
          <a:p>
            <a:fld id="{43D541B8-6575-463E-9C7F-DE246C947B82}" type="slidenum">
              <a:rPr lang="nl-NL" smtClean="0"/>
              <a:pPr/>
              <a:t>‹nr.›</a:t>
            </a:fld>
            <a:endParaRPr lang="nl-NL"/>
          </a:p>
        </p:txBody>
      </p:sp>
    </p:spTree>
    <p:extLst>
      <p:ext uri="{BB962C8B-B14F-4D97-AF65-F5344CB8AC3E}">
        <p14:creationId xmlns:p14="http://schemas.microsoft.com/office/powerpoint/2010/main" val="1282498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8" r:id="rId4"/>
    <p:sldLayoutId id="2147483660" r:id="rId5"/>
    <p:sldLayoutId id="2147483661" r:id="rId6"/>
    <p:sldLayoutId id="2147483662" r:id="rId7"/>
    <p:sldLayoutId id="2147483655" r:id="rId8"/>
    <p:sldLayoutId id="2147483664" r:id="rId9"/>
  </p:sldLayoutIdLst>
  <p:txStyles>
    <p:titleStyle>
      <a:lvl1pPr algn="l" defTabSz="914400" rtl="0" eaLnBrk="1" latinLnBrk="0" hangingPunct="1">
        <a:lnSpc>
          <a:spcPct val="90000"/>
        </a:lnSpc>
        <a:spcBef>
          <a:spcPct val="0"/>
        </a:spcBef>
        <a:buNone/>
        <a:defRPr sz="3600" b="1" kern="1200">
          <a:solidFill>
            <a:schemeClr val="tx1"/>
          </a:solidFill>
          <a:effectLst/>
          <a:latin typeface="+mj-lt"/>
          <a:ea typeface="+mj-ea"/>
          <a:cs typeface="+mj-cs"/>
        </a:defRPr>
      </a:lvl1pPr>
    </p:titleStyle>
    <p:bodyStyle>
      <a:lvl1pPr marL="268288" indent="-268288" algn="l" defTabSz="914400" rtl="0" eaLnBrk="1" latinLnBrk="0" hangingPunct="1">
        <a:lnSpc>
          <a:spcPct val="120000"/>
        </a:lnSpc>
        <a:spcBef>
          <a:spcPts val="1000"/>
        </a:spcBef>
        <a:buFont typeface="Verdana" panose="020B0604030504040204" pitchFamily="34" charset="0"/>
        <a:buChar char="–"/>
        <a:defRPr sz="1900" kern="1200">
          <a:solidFill>
            <a:schemeClr val="tx1"/>
          </a:solidFill>
          <a:latin typeface="+mn-lt"/>
          <a:ea typeface="+mn-ea"/>
          <a:cs typeface="+mn-cs"/>
        </a:defRPr>
      </a:lvl1pPr>
      <a:lvl2pPr marL="534988" indent="-266700"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2pPr>
      <a:lvl3pPr marL="803275" indent="-268288"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3pPr>
      <a:lvl4pPr marL="1081088" indent="-277813"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4pPr>
      <a:lvl5pPr marL="1347788" indent="-266700"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g31zZNdv3xs?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21CEC-D37A-400A-A8CD-6F4341FF6F80}"/>
              </a:ext>
            </a:extLst>
          </p:cNvPr>
          <p:cNvSpPr>
            <a:spLocks noGrp="1"/>
          </p:cNvSpPr>
          <p:nvPr>
            <p:ph type="title"/>
          </p:nvPr>
        </p:nvSpPr>
        <p:spPr/>
        <p:txBody>
          <a:bodyPr/>
          <a:lstStyle/>
          <a:p>
            <a:r>
              <a:rPr lang="nl-NL" dirty="0"/>
              <a:t>Een mooi hockeyseizoen; </a:t>
            </a:r>
            <a:br>
              <a:rPr lang="nl-NL" dirty="0"/>
            </a:br>
            <a:r>
              <a:rPr lang="nl-NL" dirty="0"/>
              <a:t>hoe pak je dat aan?</a:t>
            </a:r>
          </a:p>
        </p:txBody>
      </p:sp>
      <p:sp>
        <p:nvSpPr>
          <p:cNvPr id="3" name="Tijdelijke aanduiding voor tekst 2">
            <a:extLst>
              <a:ext uri="{FF2B5EF4-FFF2-40B4-BE49-F238E27FC236}">
                <a16:creationId xmlns:a16="http://schemas.microsoft.com/office/drawing/2014/main" id="{0178C389-0BB4-4D27-9D8F-A001148028DC}"/>
              </a:ext>
            </a:extLst>
          </p:cNvPr>
          <p:cNvSpPr>
            <a:spLocks noGrp="1"/>
          </p:cNvSpPr>
          <p:nvPr>
            <p:ph type="body" idx="1"/>
          </p:nvPr>
        </p:nvSpPr>
        <p:spPr/>
        <p:txBody>
          <a:bodyPr/>
          <a:lstStyle/>
          <a:p>
            <a:r>
              <a:rPr lang="nl-NL" dirty="0"/>
              <a:t>Afspraken maken met het team - spelers</a:t>
            </a:r>
          </a:p>
        </p:txBody>
      </p:sp>
      <p:pic>
        <p:nvPicPr>
          <p:cNvPr id="5" name="Afbeelding 4">
            <a:extLst>
              <a:ext uri="{FF2B5EF4-FFF2-40B4-BE49-F238E27FC236}">
                <a16:creationId xmlns:a16="http://schemas.microsoft.com/office/drawing/2014/main" id="{ACF9FCE5-43C5-44AF-A925-D83E3B7AF01D}"/>
              </a:ext>
            </a:extLst>
          </p:cNvPr>
          <p:cNvPicPr>
            <a:picLocks noChangeAspect="1"/>
          </p:cNvPicPr>
          <p:nvPr/>
        </p:nvPicPr>
        <p:blipFill>
          <a:blip r:embed="rId3"/>
          <a:stretch>
            <a:fillRect/>
          </a:stretch>
        </p:blipFill>
        <p:spPr>
          <a:xfrm>
            <a:off x="5524982" y="4507374"/>
            <a:ext cx="1151681" cy="1142036"/>
          </a:xfrm>
          <a:prstGeom prst="rect">
            <a:avLst/>
          </a:prstGeom>
        </p:spPr>
      </p:pic>
    </p:spTree>
    <p:extLst>
      <p:ext uri="{BB962C8B-B14F-4D97-AF65-F5344CB8AC3E}">
        <p14:creationId xmlns:p14="http://schemas.microsoft.com/office/powerpoint/2010/main" val="270717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4BB5F-59BB-4E10-95D8-B04BFE0CF895}"/>
              </a:ext>
            </a:extLst>
          </p:cNvPr>
          <p:cNvSpPr>
            <a:spLocks noGrp="1"/>
          </p:cNvSpPr>
          <p:nvPr>
            <p:ph type="title"/>
          </p:nvPr>
        </p:nvSpPr>
        <p:spPr/>
        <p:txBody>
          <a:bodyPr/>
          <a:lstStyle/>
          <a:p>
            <a:r>
              <a:rPr lang="nl-NL" dirty="0"/>
              <a:t>Beter hockey begint bij jezelf</a:t>
            </a:r>
          </a:p>
        </p:txBody>
      </p:sp>
      <p:sp>
        <p:nvSpPr>
          <p:cNvPr id="3" name="Tijdelijke aanduiding voor inhoud 2">
            <a:extLst>
              <a:ext uri="{FF2B5EF4-FFF2-40B4-BE49-F238E27FC236}">
                <a16:creationId xmlns:a16="http://schemas.microsoft.com/office/drawing/2014/main" id="{A363A883-9568-4189-857C-DB2245DE47D5}"/>
              </a:ext>
            </a:extLst>
          </p:cNvPr>
          <p:cNvSpPr>
            <a:spLocks noGrp="1"/>
          </p:cNvSpPr>
          <p:nvPr>
            <p:ph idx="1"/>
          </p:nvPr>
        </p:nvSpPr>
        <p:spPr/>
        <p:txBody>
          <a:bodyPr>
            <a:normAutofit/>
          </a:bodyPr>
          <a:lstStyle/>
          <a:p>
            <a:pPr marL="267970" lvl="0" indent="-267970"/>
            <a:r>
              <a:rPr lang="nl-NL" dirty="0"/>
              <a:t>Wat spreken jullie af over op tijd komen? En wat is ‘op tijd’ voor jullie?</a:t>
            </a:r>
            <a:endParaRPr lang="nl-NL" dirty="0">
              <a:ea typeface="Verdana"/>
              <a:cs typeface="Verdana"/>
            </a:endParaRPr>
          </a:p>
          <a:p>
            <a:pPr marL="267970" lvl="0" indent="-267970"/>
            <a:r>
              <a:rPr lang="nl-NL" dirty="0"/>
              <a:t>Wat spreken jullie af over het afmelden voor een training of wedstrijd? Hoe lang van tevoren? En moet dat per telefoon of is een appje genoeg? </a:t>
            </a:r>
          </a:p>
          <a:p>
            <a:pPr marL="267970" indent="-267970"/>
            <a:r>
              <a:rPr lang="nl-NL" dirty="0"/>
              <a:t>Wat spreken jullie af over tenue, trainingspak etc.? Moet alles altijd aan en mee? </a:t>
            </a:r>
          </a:p>
          <a:p>
            <a:pPr marL="267970" lvl="0" indent="-267970"/>
            <a:r>
              <a:rPr lang="nl-NL" dirty="0">
                <a:ea typeface="Verdana"/>
                <a:cs typeface="Verdana"/>
              </a:rPr>
              <a:t>Wie is er verantwoordelijk voor bovenstaande afspraken? Zijn dat de kinderen zelf en zijn zij dus ook degenen die afbellen etc.? Of vind je de kinderen nog te jong en ligt de verantwoordelijkheid bij de ouders? </a:t>
            </a:r>
          </a:p>
          <a:p>
            <a:endParaRPr lang="nl-NL" dirty="0"/>
          </a:p>
        </p:txBody>
      </p:sp>
    </p:spTree>
    <p:extLst>
      <p:ext uri="{BB962C8B-B14F-4D97-AF65-F5344CB8AC3E}">
        <p14:creationId xmlns:p14="http://schemas.microsoft.com/office/powerpoint/2010/main" val="196255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1E74F-31B9-45A4-B882-FB6AC497C6CF}"/>
              </a:ext>
            </a:extLst>
          </p:cNvPr>
          <p:cNvSpPr>
            <a:spLocks noGrp="1"/>
          </p:cNvSpPr>
          <p:nvPr>
            <p:ph type="title"/>
          </p:nvPr>
        </p:nvSpPr>
        <p:spPr/>
        <p:txBody>
          <a:bodyPr>
            <a:normAutofit fontScale="90000"/>
          </a:bodyPr>
          <a:lstStyle/>
          <a:p>
            <a:pPr algn="ctr"/>
            <a:r>
              <a:rPr lang="nl-NL" dirty="0"/>
              <a:t>Herken en stimuleer unieke kwaliteiten</a:t>
            </a:r>
          </a:p>
        </p:txBody>
      </p:sp>
      <p:sp>
        <p:nvSpPr>
          <p:cNvPr id="3" name="Tijdelijke aanduiding voor inhoud 2">
            <a:extLst>
              <a:ext uri="{FF2B5EF4-FFF2-40B4-BE49-F238E27FC236}">
                <a16:creationId xmlns:a16="http://schemas.microsoft.com/office/drawing/2014/main" id="{347C23D8-11A8-450C-9862-65C4D315C5B3}"/>
              </a:ext>
            </a:extLst>
          </p:cNvPr>
          <p:cNvSpPr>
            <a:spLocks noGrp="1"/>
          </p:cNvSpPr>
          <p:nvPr>
            <p:ph idx="1"/>
          </p:nvPr>
        </p:nvSpPr>
        <p:spPr>
          <a:xfrm>
            <a:off x="1469568" y="1967027"/>
            <a:ext cx="9601201" cy="4351338"/>
          </a:xfrm>
        </p:spPr>
        <p:txBody>
          <a:bodyPr>
            <a:normAutofit/>
          </a:bodyPr>
          <a:lstStyle/>
          <a:p>
            <a:pPr marL="0" indent="0" algn="ctr">
              <a:buNone/>
            </a:pPr>
            <a:endParaRPr lang="nl-NL" i="1" dirty="0"/>
          </a:p>
          <a:p>
            <a:pPr marL="0" indent="0" algn="ctr">
              <a:buNone/>
            </a:pPr>
            <a:endParaRPr lang="nl-NL" i="1" dirty="0"/>
          </a:p>
          <a:p>
            <a:pPr marL="0" indent="0" algn="ctr">
              <a:buNone/>
            </a:pPr>
            <a:r>
              <a:rPr lang="nl-NL" i="1" dirty="0"/>
              <a:t>Dit uitgangspunt gaat over het herkennen van de unieke vaardigheden van iedere speler. Door een veilige omgeving te creëren waarin iedereen zich gewaardeerd voelt en er oog is voor diversiteit, zal een kind zich optimaal kunnen ontwikkelen.  </a:t>
            </a:r>
          </a:p>
        </p:txBody>
      </p:sp>
    </p:spTree>
    <p:extLst>
      <p:ext uri="{BB962C8B-B14F-4D97-AF65-F5344CB8AC3E}">
        <p14:creationId xmlns:p14="http://schemas.microsoft.com/office/powerpoint/2010/main" val="292619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72F08-B07A-4419-AB76-E898A0FD0C1F}"/>
              </a:ext>
            </a:extLst>
          </p:cNvPr>
          <p:cNvSpPr>
            <a:spLocks noGrp="1"/>
          </p:cNvSpPr>
          <p:nvPr>
            <p:ph type="title"/>
          </p:nvPr>
        </p:nvSpPr>
        <p:spPr/>
        <p:txBody>
          <a:bodyPr>
            <a:normAutofit fontScale="90000"/>
          </a:bodyPr>
          <a:lstStyle/>
          <a:p>
            <a:r>
              <a:rPr lang="nl-NL" dirty="0"/>
              <a:t>Herken en stimuleer unieke kwaliteiten</a:t>
            </a:r>
          </a:p>
        </p:txBody>
      </p:sp>
      <p:sp>
        <p:nvSpPr>
          <p:cNvPr id="3" name="Tijdelijke aanduiding voor inhoud 2">
            <a:extLst>
              <a:ext uri="{FF2B5EF4-FFF2-40B4-BE49-F238E27FC236}">
                <a16:creationId xmlns:a16="http://schemas.microsoft.com/office/drawing/2014/main" id="{29880AAF-7C2F-4DAB-B9C4-C0AE6ABF5C54}"/>
              </a:ext>
            </a:extLst>
          </p:cNvPr>
          <p:cNvSpPr>
            <a:spLocks noGrp="1"/>
          </p:cNvSpPr>
          <p:nvPr>
            <p:ph idx="1"/>
          </p:nvPr>
        </p:nvSpPr>
        <p:spPr/>
        <p:txBody>
          <a:bodyPr>
            <a:normAutofit/>
          </a:bodyPr>
          <a:lstStyle/>
          <a:p>
            <a:r>
              <a:rPr lang="nl-NL" dirty="0"/>
              <a:t>Hoe kunnen jullie als team ervoor zorgen dat iedereen in het team zijn of haar eigen rol heeft, en daarmee even belangrijk is voor het team?</a:t>
            </a:r>
          </a:p>
          <a:p>
            <a:r>
              <a:rPr lang="nl-NL" dirty="0">
                <a:ea typeface="Verdana"/>
                <a:cs typeface="Verdana"/>
              </a:rPr>
              <a:t>Moet de nadruk liggen op de kwaliteiten of de tekortkomingen van anderen? En hoe gaan jullie daar als team voor zorgen? </a:t>
            </a:r>
          </a:p>
          <a:p>
            <a:r>
              <a:rPr lang="nl-NL" dirty="0">
                <a:ea typeface="Verdana"/>
              </a:rPr>
              <a:t>Is het belangrijk dat spelers op verschillende posities spelen om verschillende dingen uit te proberen, of juist niet? En zo ja, hoe zorg je dat het hele team daarvoor open staat? </a:t>
            </a:r>
            <a:endParaRPr lang="nl-NL" dirty="0"/>
          </a:p>
        </p:txBody>
      </p:sp>
    </p:spTree>
    <p:extLst>
      <p:ext uri="{BB962C8B-B14F-4D97-AF65-F5344CB8AC3E}">
        <p14:creationId xmlns:p14="http://schemas.microsoft.com/office/powerpoint/2010/main" val="277348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01AED-D3E1-4CE4-BD12-CF2FE52AF608}"/>
              </a:ext>
            </a:extLst>
          </p:cNvPr>
          <p:cNvSpPr>
            <a:spLocks noGrp="1"/>
          </p:cNvSpPr>
          <p:nvPr>
            <p:ph type="title"/>
          </p:nvPr>
        </p:nvSpPr>
        <p:spPr/>
        <p:txBody>
          <a:bodyPr>
            <a:normAutofit fontScale="90000"/>
          </a:bodyPr>
          <a:lstStyle/>
          <a:p>
            <a:pPr algn="ctr"/>
            <a:r>
              <a:rPr lang="nl-NL" dirty="0"/>
              <a:t>Voor iedere leeftijd een passende belasting</a:t>
            </a:r>
          </a:p>
        </p:txBody>
      </p:sp>
      <p:sp>
        <p:nvSpPr>
          <p:cNvPr id="3" name="Tijdelijke aanduiding voor inhoud 2">
            <a:extLst>
              <a:ext uri="{FF2B5EF4-FFF2-40B4-BE49-F238E27FC236}">
                <a16:creationId xmlns:a16="http://schemas.microsoft.com/office/drawing/2014/main" id="{A6B058CB-5FDB-4647-BFD5-F01B2A8B43CD}"/>
              </a:ext>
            </a:extLst>
          </p:cNvPr>
          <p:cNvSpPr>
            <a:spLocks noGrp="1"/>
          </p:cNvSpPr>
          <p:nvPr>
            <p:ph idx="1"/>
          </p:nvPr>
        </p:nvSpPr>
        <p:spPr>
          <a:xfrm>
            <a:off x="1469568" y="2028825"/>
            <a:ext cx="9601201" cy="4351338"/>
          </a:xfrm>
        </p:spPr>
        <p:txBody>
          <a:bodyPr>
            <a:normAutofit/>
          </a:bodyPr>
          <a:lstStyle/>
          <a:p>
            <a:pPr marL="0" indent="0" algn="ctr">
              <a:buNone/>
            </a:pPr>
            <a:endParaRPr lang="nl-NL" i="1" dirty="0"/>
          </a:p>
          <a:p>
            <a:pPr marL="0" indent="0" algn="ctr">
              <a:buNone/>
            </a:pPr>
            <a:r>
              <a:rPr lang="nl-NL" i="1" dirty="0"/>
              <a:t>Dit uitgangspunt gaat over het vinden van een juiste balans tussen spelen, ontdekken en ontwikkelen, en presteren. Met dit uitgangspunt stimuleert de KNHB dat bij spelers t/m de D-jeugd de focus moet liggen op plezier maken en ontwikkelen. Na de D-jeugd gaat de ontwikkeling natuurlijk verder, waarbij sommige kinderen meer prestatiegericht zijn en andere meer recreatief willen sporten. Hier met elkaar een juiste balans in vinden is heel belangrijk. </a:t>
            </a:r>
            <a:endParaRPr lang="nl-NL" dirty="0"/>
          </a:p>
        </p:txBody>
      </p:sp>
    </p:spTree>
    <p:extLst>
      <p:ext uri="{BB962C8B-B14F-4D97-AF65-F5344CB8AC3E}">
        <p14:creationId xmlns:p14="http://schemas.microsoft.com/office/powerpoint/2010/main" val="3514204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77FE0-EEEE-471D-BF6D-15D5C1F235C9}"/>
              </a:ext>
            </a:extLst>
          </p:cNvPr>
          <p:cNvSpPr>
            <a:spLocks noGrp="1"/>
          </p:cNvSpPr>
          <p:nvPr>
            <p:ph type="title"/>
          </p:nvPr>
        </p:nvSpPr>
        <p:spPr/>
        <p:txBody>
          <a:bodyPr>
            <a:normAutofit fontScale="90000"/>
          </a:bodyPr>
          <a:lstStyle/>
          <a:p>
            <a:r>
              <a:rPr lang="nl-NL" dirty="0"/>
              <a:t>Voor iedere leeftijd een passende belasting</a:t>
            </a:r>
          </a:p>
        </p:txBody>
      </p:sp>
      <p:sp>
        <p:nvSpPr>
          <p:cNvPr id="3" name="Tijdelijke aanduiding voor inhoud 2">
            <a:extLst>
              <a:ext uri="{FF2B5EF4-FFF2-40B4-BE49-F238E27FC236}">
                <a16:creationId xmlns:a16="http://schemas.microsoft.com/office/drawing/2014/main" id="{CD232998-5B86-459C-959E-42B8CBA4DBAE}"/>
              </a:ext>
            </a:extLst>
          </p:cNvPr>
          <p:cNvSpPr>
            <a:spLocks noGrp="1"/>
          </p:cNvSpPr>
          <p:nvPr>
            <p:ph idx="1"/>
          </p:nvPr>
        </p:nvSpPr>
        <p:spPr>
          <a:xfrm>
            <a:off x="1469568" y="1962785"/>
            <a:ext cx="9601201" cy="4351338"/>
          </a:xfrm>
        </p:spPr>
        <p:txBody>
          <a:bodyPr>
            <a:normAutofit/>
          </a:bodyPr>
          <a:lstStyle/>
          <a:p>
            <a:pPr marL="267970" lvl="0" indent="-267970"/>
            <a:r>
              <a:rPr lang="nl-NL" dirty="0"/>
              <a:t>Wat spreken jullie af over blessures? Wanneer geef je het aan als je ergens last van hebt? En bij wie?</a:t>
            </a:r>
          </a:p>
          <a:p>
            <a:pPr marL="267970" lvl="0" indent="-267970"/>
            <a:r>
              <a:rPr lang="nl-NL" dirty="0"/>
              <a:t>Wat spreken jullie af over de balans tussen plezier en prestatie? Wat valt er onder fanatisme, en wat is er op het hockeyveld niet toegestaan? </a:t>
            </a:r>
          </a:p>
          <a:p>
            <a:pPr marL="534670" lvl="1" indent="-267970"/>
            <a:r>
              <a:rPr lang="nl-NL" dirty="0"/>
              <a:t>Wat spreken jullie af over het gedrag als team op een vereniging? Welke regels hebben jullie bijvoorbeeld omtrent sportief en respectvol gedrag richting tegenstanders, trainer/coaches en scheidsrechters?</a:t>
            </a:r>
          </a:p>
          <a:p>
            <a:pPr marL="534670" lvl="1" indent="-267970"/>
            <a:r>
              <a:rPr lang="nl-NL" dirty="0"/>
              <a:t>Wat spreken jullie af over het schrijven van een Blauwe Kaart na de wedstrijd? </a:t>
            </a:r>
            <a:endParaRPr lang="nl-NL" dirty="0">
              <a:ea typeface="Verdana"/>
            </a:endParaRPr>
          </a:p>
          <a:p>
            <a:pPr marL="534670" lvl="1" indent="-267970"/>
            <a:r>
              <a:rPr lang="nl-NL" dirty="0">
                <a:ea typeface="Verdana"/>
              </a:rPr>
              <a:t>Wat spreken jullie af over het aanspreken van elkaar op positief dan wel negatief gedrag? </a:t>
            </a:r>
            <a:endParaRPr lang="nl-NL" dirty="0"/>
          </a:p>
        </p:txBody>
      </p:sp>
    </p:spTree>
    <p:extLst>
      <p:ext uri="{BB962C8B-B14F-4D97-AF65-F5344CB8AC3E}">
        <p14:creationId xmlns:p14="http://schemas.microsoft.com/office/powerpoint/2010/main" val="175874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74FEA-0475-4DE2-AC28-83EA5740B1EA}"/>
              </a:ext>
            </a:extLst>
          </p:cNvPr>
          <p:cNvSpPr>
            <a:spLocks noGrp="1"/>
          </p:cNvSpPr>
          <p:nvPr>
            <p:ph type="title"/>
          </p:nvPr>
        </p:nvSpPr>
        <p:spPr>
          <a:xfrm>
            <a:off x="1476099" y="1049337"/>
            <a:ext cx="9601201" cy="776288"/>
          </a:xfrm>
        </p:spPr>
        <p:txBody>
          <a:bodyPr/>
          <a:lstStyle/>
          <a:p>
            <a:pPr algn="ctr"/>
            <a:r>
              <a:rPr lang="nl-NL" dirty="0"/>
              <a:t>Bijdrage leveren aan het team</a:t>
            </a:r>
          </a:p>
        </p:txBody>
      </p:sp>
      <p:sp>
        <p:nvSpPr>
          <p:cNvPr id="3" name="Tijdelijke aanduiding voor inhoud 2">
            <a:extLst>
              <a:ext uri="{FF2B5EF4-FFF2-40B4-BE49-F238E27FC236}">
                <a16:creationId xmlns:a16="http://schemas.microsoft.com/office/drawing/2014/main" id="{5A7394D9-5880-458D-812B-15769E4D7497}"/>
              </a:ext>
            </a:extLst>
          </p:cNvPr>
          <p:cNvSpPr>
            <a:spLocks noGrp="1"/>
          </p:cNvSpPr>
          <p:nvPr>
            <p:ph idx="1"/>
          </p:nvPr>
        </p:nvSpPr>
        <p:spPr>
          <a:xfrm>
            <a:off x="1476099" y="1825625"/>
            <a:ext cx="9601201" cy="4351338"/>
          </a:xfrm>
        </p:spPr>
        <p:txBody>
          <a:bodyPr/>
          <a:lstStyle/>
          <a:p>
            <a:pPr marL="0" indent="0" algn="ctr">
              <a:buNone/>
            </a:pPr>
            <a:endParaRPr lang="nl-NL" i="1" dirty="0"/>
          </a:p>
          <a:p>
            <a:pPr marL="0" indent="0" algn="ctr">
              <a:buNone/>
            </a:pPr>
            <a:endParaRPr lang="nl-NL" i="1" dirty="0"/>
          </a:p>
          <a:p>
            <a:pPr marL="0" indent="0" algn="ctr">
              <a:buNone/>
            </a:pPr>
            <a:r>
              <a:rPr lang="nl-NL" i="1" dirty="0"/>
              <a:t>Met dit uitgangspunt wil de KNHB stimuleren dat iedere speler weet dat hij of zij verantwoordelijk is voor zijn of haar eigen bijdrage aan het team. Als elke speler zich bewust is van deze gezamenlijke verantwoordelijkheid, zorgt dat voor meer plezier in het team. </a:t>
            </a:r>
          </a:p>
        </p:txBody>
      </p:sp>
    </p:spTree>
    <p:extLst>
      <p:ext uri="{BB962C8B-B14F-4D97-AF65-F5344CB8AC3E}">
        <p14:creationId xmlns:p14="http://schemas.microsoft.com/office/powerpoint/2010/main" val="3442637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C9FC5-4CDA-4905-B85A-514AC1DB2BF2}"/>
              </a:ext>
            </a:extLst>
          </p:cNvPr>
          <p:cNvSpPr>
            <a:spLocks noGrp="1"/>
          </p:cNvSpPr>
          <p:nvPr>
            <p:ph type="title"/>
          </p:nvPr>
        </p:nvSpPr>
        <p:spPr/>
        <p:txBody>
          <a:bodyPr/>
          <a:lstStyle/>
          <a:p>
            <a:r>
              <a:rPr lang="nl-NL" dirty="0"/>
              <a:t>Bijdrage leveren aan het team</a:t>
            </a:r>
          </a:p>
        </p:txBody>
      </p:sp>
      <p:sp>
        <p:nvSpPr>
          <p:cNvPr id="3" name="Tijdelijke aanduiding voor inhoud 2">
            <a:extLst>
              <a:ext uri="{FF2B5EF4-FFF2-40B4-BE49-F238E27FC236}">
                <a16:creationId xmlns:a16="http://schemas.microsoft.com/office/drawing/2014/main" id="{70FDE8BE-CC46-4FCB-B9FC-C595F83C14D3}"/>
              </a:ext>
            </a:extLst>
          </p:cNvPr>
          <p:cNvSpPr>
            <a:spLocks noGrp="1"/>
          </p:cNvSpPr>
          <p:nvPr>
            <p:ph idx="1"/>
          </p:nvPr>
        </p:nvSpPr>
        <p:spPr>
          <a:xfrm>
            <a:off x="1521818" y="1843088"/>
            <a:ext cx="9601201" cy="4351338"/>
          </a:xfrm>
        </p:spPr>
        <p:txBody>
          <a:bodyPr>
            <a:normAutofit fontScale="92500"/>
          </a:bodyPr>
          <a:lstStyle/>
          <a:p>
            <a:pPr marL="267970" indent="-267970"/>
            <a:r>
              <a:rPr lang="nl-NL" sz="1600" dirty="0">
                <a:ea typeface="Verdana"/>
                <a:cs typeface="Verdana"/>
              </a:rPr>
              <a:t>Maken jullie een taakverdeling voor bijvoorbeeld de volgende taken: </a:t>
            </a:r>
          </a:p>
          <a:p>
            <a:pPr marL="534670" lvl="1"/>
            <a:r>
              <a:rPr lang="nl-NL" sz="1600" dirty="0"/>
              <a:t>Aanvoerder</a:t>
            </a:r>
          </a:p>
          <a:p>
            <a:pPr marL="534670" lvl="1"/>
            <a:r>
              <a:rPr lang="nl-NL" sz="1600" dirty="0">
                <a:ea typeface="Verdana"/>
                <a:cs typeface="Verdana"/>
              </a:rPr>
              <a:t>Een goede warming-up</a:t>
            </a:r>
          </a:p>
          <a:p>
            <a:pPr marL="534670" lvl="1"/>
            <a:r>
              <a:rPr lang="nl-NL" sz="1600" dirty="0">
                <a:ea typeface="Verdana"/>
                <a:cs typeface="Verdana"/>
              </a:rPr>
              <a:t>Gevulde bidons</a:t>
            </a:r>
          </a:p>
          <a:p>
            <a:pPr marL="534670" lvl="1"/>
            <a:r>
              <a:rPr lang="nl-NL" sz="1600" dirty="0">
                <a:ea typeface="Verdana"/>
                <a:cs typeface="Verdana"/>
              </a:rPr>
              <a:t>Aanwezigheid van trainingsmaterialen en na afloop ook het tellen en meenemen ervan? </a:t>
            </a:r>
          </a:p>
          <a:p>
            <a:r>
              <a:rPr lang="nl-NL" sz="1600" dirty="0"/>
              <a:t>Wat spreken jullie af over ieders bijdrage aan het team (zowel in het veld als daarbuiten)? Wie is waarvoor verantwoordelijk? En wat zijn gezamenlijke verantwoordelijkheden? </a:t>
            </a:r>
          </a:p>
          <a:p>
            <a:pPr lvl="1"/>
            <a:r>
              <a:rPr lang="nl-NL" sz="1600" dirty="0"/>
              <a:t>Wat spreken jullie af over douchen? Douchen jullie bij uit- (en thuis)wedstrijden? En is dat douchen dan verplicht?</a:t>
            </a:r>
          </a:p>
          <a:p>
            <a:pPr lvl="1"/>
            <a:r>
              <a:rPr lang="nl-NL" sz="1600" dirty="0"/>
              <a:t>Wat spreken jullie af over het betreden en verlaten van het veld? Doen jullie dat altijd samen, of juist niet?</a:t>
            </a:r>
          </a:p>
          <a:p>
            <a:pPr lvl="1"/>
            <a:r>
              <a:rPr lang="nl-NL" sz="1600" dirty="0"/>
              <a:t>Wat spreken jullie af over ieders inzet tijdens trainingen en/of wedstrijden? Verwacht je altijd 100% van elkaar, of hoeft dat niet?</a:t>
            </a:r>
          </a:p>
        </p:txBody>
      </p:sp>
    </p:spTree>
    <p:extLst>
      <p:ext uri="{BB962C8B-B14F-4D97-AF65-F5344CB8AC3E}">
        <p14:creationId xmlns:p14="http://schemas.microsoft.com/office/powerpoint/2010/main" val="115803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CE498-7BB7-4E77-8563-F7792FE23763}"/>
              </a:ext>
            </a:extLst>
          </p:cNvPr>
          <p:cNvSpPr>
            <a:spLocks noGrp="1"/>
          </p:cNvSpPr>
          <p:nvPr>
            <p:ph type="title"/>
          </p:nvPr>
        </p:nvSpPr>
        <p:spPr>
          <a:xfrm>
            <a:off x="1469570" y="1049337"/>
            <a:ext cx="9601201" cy="776288"/>
          </a:xfrm>
        </p:spPr>
        <p:txBody>
          <a:bodyPr/>
          <a:lstStyle/>
          <a:p>
            <a:pPr algn="ctr"/>
            <a:r>
              <a:rPr lang="nl-NL" dirty="0"/>
              <a:t>Ondersteun continu leren</a:t>
            </a:r>
          </a:p>
        </p:txBody>
      </p:sp>
      <p:sp>
        <p:nvSpPr>
          <p:cNvPr id="3" name="Tijdelijke aanduiding voor inhoud 2">
            <a:extLst>
              <a:ext uri="{FF2B5EF4-FFF2-40B4-BE49-F238E27FC236}">
                <a16:creationId xmlns:a16="http://schemas.microsoft.com/office/drawing/2014/main" id="{D0259AF7-9447-413E-9F33-B3C120CC31BF}"/>
              </a:ext>
            </a:extLst>
          </p:cNvPr>
          <p:cNvSpPr>
            <a:spLocks noGrp="1"/>
          </p:cNvSpPr>
          <p:nvPr>
            <p:ph idx="1"/>
          </p:nvPr>
        </p:nvSpPr>
        <p:spPr/>
        <p:txBody>
          <a:bodyPr/>
          <a:lstStyle/>
          <a:p>
            <a:pPr marL="268288" lvl="1" indent="0" algn="ctr">
              <a:buNone/>
            </a:pPr>
            <a:endParaRPr lang="nl-NL" i="1" dirty="0"/>
          </a:p>
          <a:p>
            <a:pPr marL="268288" lvl="1" indent="0" algn="ctr">
              <a:buNone/>
            </a:pPr>
            <a:endParaRPr lang="nl-NL" i="1" dirty="0"/>
          </a:p>
          <a:p>
            <a:pPr marL="268288" lvl="1" indent="0" algn="ctr">
              <a:buNone/>
            </a:pPr>
            <a:r>
              <a:rPr lang="nl-NL" i="1" dirty="0"/>
              <a:t>Met dit uitgangspunt wil de KNHB stimuleren dat alle kinderen het gevoel hebben dat ze steeds een beetje beter worden, zodat de sport interessant blijft. Want als kinderen continu worden uitgedaagd en daarbij ook de ruimte krijgen om eigen keuzes te maken kunnen ze zich blijven ontwikkelen en behouden ze hun plezier in hockey. </a:t>
            </a:r>
          </a:p>
        </p:txBody>
      </p:sp>
    </p:spTree>
    <p:extLst>
      <p:ext uri="{BB962C8B-B14F-4D97-AF65-F5344CB8AC3E}">
        <p14:creationId xmlns:p14="http://schemas.microsoft.com/office/powerpoint/2010/main" val="1077690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E63F4-E368-476A-8822-80D30FB9D63A}"/>
              </a:ext>
            </a:extLst>
          </p:cNvPr>
          <p:cNvSpPr>
            <a:spLocks noGrp="1"/>
          </p:cNvSpPr>
          <p:nvPr>
            <p:ph type="title"/>
          </p:nvPr>
        </p:nvSpPr>
        <p:spPr/>
        <p:txBody>
          <a:bodyPr/>
          <a:lstStyle/>
          <a:p>
            <a:r>
              <a:rPr lang="nl-NL" dirty="0"/>
              <a:t>Ondersteun continu leren</a:t>
            </a:r>
          </a:p>
        </p:txBody>
      </p:sp>
      <p:sp>
        <p:nvSpPr>
          <p:cNvPr id="3" name="Tijdelijke aanduiding voor inhoud 2">
            <a:extLst>
              <a:ext uri="{FF2B5EF4-FFF2-40B4-BE49-F238E27FC236}">
                <a16:creationId xmlns:a16="http://schemas.microsoft.com/office/drawing/2014/main" id="{0CB1AB23-0809-426D-BB85-4BB4808EA6D5}"/>
              </a:ext>
            </a:extLst>
          </p:cNvPr>
          <p:cNvSpPr>
            <a:spLocks noGrp="1"/>
          </p:cNvSpPr>
          <p:nvPr>
            <p:ph idx="1"/>
          </p:nvPr>
        </p:nvSpPr>
        <p:spPr/>
        <p:txBody>
          <a:bodyPr>
            <a:normAutofit/>
          </a:bodyPr>
          <a:lstStyle/>
          <a:p>
            <a:pPr marL="267970" lvl="0" indent="-267970"/>
            <a:r>
              <a:rPr lang="nl-NL" dirty="0"/>
              <a:t>Wat spreken jullie af over het maken van eigen keuzes tijdens een wedstrijd? Moet alles in één keer goed gaan, of is het juist goed om fouten te maken?</a:t>
            </a:r>
          </a:p>
          <a:p>
            <a:pPr marL="267970" lvl="0" indent="-267970"/>
            <a:r>
              <a:rPr lang="nl-NL" dirty="0"/>
              <a:t>Wat spreken jullie af over het stimuleren van ieders persoonlijke ontwikkeling? </a:t>
            </a:r>
          </a:p>
          <a:p>
            <a:pPr marL="534670" lvl="1" indent="-267970"/>
            <a:r>
              <a:rPr lang="nl-NL" dirty="0"/>
              <a:t>Organiseren jullie bijvoorbeeld altijd een nabespreking van de wedstrijd (voor een korte evaluatie), of juist niet?</a:t>
            </a:r>
          </a:p>
          <a:p>
            <a:pPr marL="534670" lvl="1" indent="-267970"/>
            <a:r>
              <a:rPr lang="nl-NL" dirty="0"/>
              <a:t>Hoe zorg je ervoor dat spelers zelf aangeven wat ze willen leren? </a:t>
            </a:r>
          </a:p>
          <a:p>
            <a:pPr marL="534670" lvl="1" indent="-267970"/>
            <a:r>
              <a:rPr lang="nl-NL" dirty="0"/>
              <a:t>En wat spreken jullie af over het evalueren van deze ontwikkeling? Voer je bijvoorbeeld gesprekjes hierover met je spelers? En doe je dat in een grote groep, of juist 1 op 1? En zo ja, hoe vaak per seizoen? </a:t>
            </a:r>
          </a:p>
          <a:p>
            <a:pPr marL="0" indent="0">
              <a:buNone/>
            </a:pPr>
            <a:endParaRPr lang="nl-NL" dirty="0"/>
          </a:p>
        </p:txBody>
      </p:sp>
    </p:spTree>
    <p:extLst>
      <p:ext uri="{BB962C8B-B14F-4D97-AF65-F5344CB8AC3E}">
        <p14:creationId xmlns:p14="http://schemas.microsoft.com/office/powerpoint/2010/main" val="2162050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24A1D-0A44-4EC9-A377-1E939942CDCE}"/>
              </a:ext>
            </a:extLst>
          </p:cNvPr>
          <p:cNvSpPr>
            <a:spLocks noGrp="1"/>
          </p:cNvSpPr>
          <p:nvPr>
            <p:ph type="title"/>
          </p:nvPr>
        </p:nvSpPr>
        <p:spPr>
          <a:xfrm>
            <a:off x="1469570" y="1049337"/>
            <a:ext cx="9601200" cy="776288"/>
          </a:xfrm>
        </p:spPr>
        <p:txBody>
          <a:bodyPr/>
          <a:lstStyle/>
          <a:p>
            <a:pPr algn="ctr"/>
            <a:r>
              <a:rPr lang="nl-NL" dirty="0"/>
              <a:t>Sport en privé in balans</a:t>
            </a:r>
          </a:p>
        </p:txBody>
      </p:sp>
      <p:sp>
        <p:nvSpPr>
          <p:cNvPr id="3" name="Tijdelijke aanduiding voor inhoud 2">
            <a:extLst>
              <a:ext uri="{FF2B5EF4-FFF2-40B4-BE49-F238E27FC236}">
                <a16:creationId xmlns:a16="http://schemas.microsoft.com/office/drawing/2014/main" id="{DB9B3604-CBCD-4F4E-A84B-E01241955167}"/>
              </a:ext>
            </a:extLst>
          </p:cNvPr>
          <p:cNvSpPr>
            <a:spLocks noGrp="1"/>
          </p:cNvSpPr>
          <p:nvPr>
            <p:ph idx="1"/>
          </p:nvPr>
        </p:nvSpPr>
        <p:spPr/>
        <p:txBody>
          <a:bodyPr>
            <a:normAutofit/>
          </a:bodyPr>
          <a:lstStyle/>
          <a:p>
            <a:pPr marL="268288" lvl="1" indent="0">
              <a:buNone/>
            </a:pPr>
            <a:endParaRPr lang="nl-NL" dirty="0"/>
          </a:p>
          <a:p>
            <a:endParaRPr lang="nl-NL" dirty="0"/>
          </a:p>
        </p:txBody>
      </p:sp>
      <p:sp>
        <p:nvSpPr>
          <p:cNvPr id="4" name="Tijdelijke aanduiding voor inhoud 2">
            <a:extLst>
              <a:ext uri="{FF2B5EF4-FFF2-40B4-BE49-F238E27FC236}">
                <a16:creationId xmlns:a16="http://schemas.microsoft.com/office/drawing/2014/main" id="{41E2F007-5944-4741-B993-B5F8A4E078EC}"/>
              </a:ext>
            </a:extLst>
          </p:cNvPr>
          <p:cNvSpPr txBox="1">
            <a:spLocks/>
          </p:cNvSpPr>
          <p:nvPr/>
        </p:nvSpPr>
        <p:spPr>
          <a:xfrm>
            <a:off x="1621970" y="1978025"/>
            <a:ext cx="9601201" cy="4351338"/>
          </a:xfrm>
          <a:prstGeom prst="rect">
            <a:avLst/>
          </a:prstGeom>
        </p:spPr>
        <p:txBody>
          <a:bodyPr vert="horz" lIns="91440" tIns="45720" rIns="91440" bIns="45720" rtlCol="0">
            <a:normAutofit/>
          </a:bodyPr>
          <a:lstStyle>
            <a:lvl1pPr marL="268288" indent="-268288" algn="l" defTabSz="914400" rtl="0" eaLnBrk="1" latinLnBrk="0" hangingPunct="1">
              <a:lnSpc>
                <a:spcPct val="120000"/>
              </a:lnSpc>
              <a:spcBef>
                <a:spcPts val="1000"/>
              </a:spcBef>
              <a:buFont typeface="Verdana" panose="020B0604030504040204" pitchFamily="34" charset="0"/>
              <a:buChar char="–"/>
              <a:defRPr sz="1900" kern="1200">
                <a:solidFill>
                  <a:schemeClr val="tx1"/>
                </a:solidFill>
                <a:latin typeface="+mn-lt"/>
                <a:ea typeface="+mn-ea"/>
                <a:cs typeface="+mn-cs"/>
              </a:defRPr>
            </a:lvl1pPr>
            <a:lvl2pPr marL="534988" indent="-266700"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2pPr>
            <a:lvl3pPr marL="803275" indent="-268288"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3pPr>
            <a:lvl4pPr marL="1081088" indent="-277813"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4pPr>
            <a:lvl5pPr marL="1347788" indent="-266700"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0" algn="ctr">
              <a:buFont typeface="Verdana" panose="020B0604030504040204" pitchFamily="34" charset="0"/>
              <a:buNone/>
            </a:pPr>
            <a:endParaRPr lang="nl-NL" i="1" dirty="0"/>
          </a:p>
          <a:p>
            <a:pPr marL="268288" lvl="1" indent="0" algn="ctr">
              <a:buFont typeface="Verdana" panose="020B0604030504040204" pitchFamily="34" charset="0"/>
              <a:buNone/>
            </a:pPr>
            <a:endParaRPr lang="nl-NL" i="1" dirty="0"/>
          </a:p>
          <a:p>
            <a:pPr marL="268288" lvl="1" indent="0" algn="ctr">
              <a:buFont typeface="Verdana" panose="020B0604030504040204" pitchFamily="34" charset="0"/>
              <a:buNone/>
            </a:pPr>
            <a:r>
              <a:rPr lang="nl-NL" i="1" dirty="0"/>
              <a:t>Dit uitgangspunt gaat over het belang van het vinden van een goede balans tussen hockey, school, werk, privé en een sociaal leven. Trainers, coaches en ouders kunnen kinderen helpen bij het vinden van deze balans en het maken van de juiste keuzes. </a:t>
            </a:r>
          </a:p>
        </p:txBody>
      </p:sp>
    </p:spTree>
    <p:extLst>
      <p:ext uri="{BB962C8B-B14F-4D97-AF65-F5344CB8AC3E}">
        <p14:creationId xmlns:p14="http://schemas.microsoft.com/office/powerpoint/2010/main" val="316123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a:hlinkClick r:id="" action="ppaction://media"/>
            <a:extLst>
              <a:ext uri="{FF2B5EF4-FFF2-40B4-BE49-F238E27FC236}">
                <a16:creationId xmlns:a16="http://schemas.microsoft.com/office/drawing/2014/main" id="{54A58F0E-67E7-48E5-AD2D-43D17A7A5515}"/>
              </a:ext>
            </a:extLst>
          </p:cNvPr>
          <p:cNvPicPr>
            <a:picLocks noGrp="1" noRot="1" noChangeAspect="1"/>
          </p:cNvPicPr>
          <p:nvPr>
            <p:ph idx="1"/>
            <a:videoFile r:link="rId1"/>
          </p:nvPr>
        </p:nvPicPr>
        <p:blipFill>
          <a:blip r:embed="rId3"/>
          <a:stretch>
            <a:fillRect/>
          </a:stretch>
        </p:blipFill>
        <p:spPr>
          <a:xfrm>
            <a:off x="2441334" y="762794"/>
            <a:ext cx="7735746" cy="5801810"/>
          </a:xfrm>
        </p:spPr>
      </p:pic>
    </p:spTree>
    <p:extLst>
      <p:ext uri="{BB962C8B-B14F-4D97-AF65-F5344CB8AC3E}">
        <p14:creationId xmlns:p14="http://schemas.microsoft.com/office/powerpoint/2010/main" val="15129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D2BB0-3A4E-4842-BE23-BEC3F81B6F3A}"/>
              </a:ext>
            </a:extLst>
          </p:cNvPr>
          <p:cNvSpPr>
            <a:spLocks noGrp="1"/>
          </p:cNvSpPr>
          <p:nvPr>
            <p:ph type="title"/>
          </p:nvPr>
        </p:nvSpPr>
        <p:spPr/>
        <p:txBody>
          <a:bodyPr/>
          <a:lstStyle/>
          <a:p>
            <a:r>
              <a:rPr lang="nl-NL" dirty="0"/>
              <a:t>Sport en privé in balans</a:t>
            </a:r>
          </a:p>
        </p:txBody>
      </p:sp>
      <p:sp>
        <p:nvSpPr>
          <p:cNvPr id="3" name="Tijdelijke aanduiding voor inhoud 2">
            <a:extLst>
              <a:ext uri="{FF2B5EF4-FFF2-40B4-BE49-F238E27FC236}">
                <a16:creationId xmlns:a16="http://schemas.microsoft.com/office/drawing/2014/main" id="{A7C6A0C0-9EBA-4DC3-94B3-99C334C5C939}"/>
              </a:ext>
            </a:extLst>
          </p:cNvPr>
          <p:cNvSpPr>
            <a:spLocks noGrp="1"/>
          </p:cNvSpPr>
          <p:nvPr>
            <p:ph idx="1"/>
          </p:nvPr>
        </p:nvSpPr>
        <p:spPr/>
        <p:txBody>
          <a:bodyPr>
            <a:normAutofit/>
          </a:bodyPr>
          <a:lstStyle/>
          <a:p>
            <a:r>
              <a:rPr lang="nl-NL" dirty="0"/>
              <a:t>Hoe zorgen jullie voor een goede balans tussen plezier en prestatie? En hoe zorg je daarmee dat alle neuzen dezelfde kant op staan?</a:t>
            </a:r>
          </a:p>
          <a:p>
            <a:pPr lvl="1"/>
            <a:r>
              <a:rPr lang="nl-NL" dirty="0"/>
              <a:t>Wat spreken jullie af over het aantal trainingen per week? Willen jullie 3x met elkaar trainen? Of is 1x per week eigenlijk wel genoeg?</a:t>
            </a:r>
          </a:p>
          <a:p>
            <a:pPr lvl="1"/>
            <a:r>
              <a:rPr lang="nl-NL" dirty="0"/>
              <a:t>Wat spreken jullie af over aanwezigheid? Wat zijn wel/geen goede redenen om af te melden? </a:t>
            </a:r>
          </a:p>
          <a:p>
            <a:pPr lvl="1"/>
            <a:r>
              <a:rPr lang="nl-NL" dirty="0"/>
              <a:t>Wat spreken jullie af over de consequenties van niet trainen? </a:t>
            </a:r>
          </a:p>
          <a:p>
            <a:pPr lvl="1"/>
            <a:r>
              <a:rPr lang="nl-NL" dirty="0"/>
              <a:t>Wanneer is het vakantie en wordt er dan wel of niet getraind?</a:t>
            </a:r>
          </a:p>
          <a:p>
            <a:r>
              <a:rPr lang="nl-NL" dirty="0"/>
              <a:t>Hebben jullie een aanspreekpunt voor de spelers? Spreken jullie af waar spelers terecht kunnen als ze ergens mee zitten? Want ook als het buiten hockey niet goed gaat, merk je dat op het veld.</a:t>
            </a:r>
          </a:p>
          <a:p>
            <a:endParaRPr lang="nl-NL" dirty="0"/>
          </a:p>
        </p:txBody>
      </p:sp>
    </p:spTree>
    <p:extLst>
      <p:ext uri="{BB962C8B-B14F-4D97-AF65-F5344CB8AC3E}">
        <p14:creationId xmlns:p14="http://schemas.microsoft.com/office/powerpoint/2010/main" val="315820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C95473C-00FD-467F-BD5F-63685E76A7B4}"/>
              </a:ext>
            </a:extLst>
          </p:cNvPr>
          <p:cNvSpPr>
            <a:spLocks noGrp="1"/>
          </p:cNvSpPr>
          <p:nvPr>
            <p:ph type="title"/>
          </p:nvPr>
        </p:nvSpPr>
        <p:spPr>
          <a:xfrm>
            <a:off x="1127330" y="2794119"/>
            <a:ext cx="9937340" cy="1269762"/>
          </a:xfrm>
        </p:spPr>
        <p:txBody>
          <a:bodyPr>
            <a:normAutofit/>
          </a:bodyPr>
          <a:lstStyle/>
          <a:p>
            <a:r>
              <a:rPr lang="nl-NL" sz="4000" dirty="0">
                <a:ea typeface="Verdana"/>
                <a:cs typeface="Verdana"/>
              </a:rPr>
              <a:t>AFSPRAKEN MAKEN</a:t>
            </a:r>
            <a:br>
              <a:rPr lang="nl-NL" sz="4000" dirty="0">
                <a:ea typeface="Verdana"/>
                <a:cs typeface="Verdana"/>
              </a:rPr>
            </a:br>
            <a:r>
              <a:rPr lang="nl-NL" sz="4000" dirty="0">
                <a:ea typeface="Verdana"/>
                <a:cs typeface="Verdana"/>
              </a:rPr>
              <a:t>DÁT IS HOCKEY! </a:t>
            </a:r>
          </a:p>
        </p:txBody>
      </p:sp>
      <p:pic>
        <p:nvPicPr>
          <p:cNvPr id="2" name="Afbeelding 2" descr="Afbeelding met tekening, voedsel, licht&#10;&#10;Automatisch gegenereerde beschrijving">
            <a:extLst>
              <a:ext uri="{FF2B5EF4-FFF2-40B4-BE49-F238E27FC236}">
                <a16:creationId xmlns:a16="http://schemas.microsoft.com/office/drawing/2014/main" id="{25D1AE85-EB75-4BDD-9168-F9BE98749C61}"/>
              </a:ext>
            </a:extLst>
          </p:cNvPr>
          <p:cNvPicPr>
            <a:picLocks noChangeAspect="1"/>
          </p:cNvPicPr>
          <p:nvPr/>
        </p:nvPicPr>
        <p:blipFill>
          <a:blip r:embed="rId3"/>
          <a:stretch>
            <a:fillRect/>
          </a:stretch>
        </p:blipFill>
        <p:spPr>
          <a:xfrm>
            <a:off x="5519737" y="4579294"/>
            <a:ext cx="1152525" cy="1152525"/>
          </a:xfrm>
          <a:prstGeom prst="rect">
            <a:avLst/>
          </a:prstGeom>
        </p:spPr>
      </p:pic>
    </p:spTree>
    <p:extLst>
      <p:ext uri="{BB962C8B-B14F-4D97-AF65-F5344CB8AC3E}">
        <p14:creationId xmlns:p14="http://schemas.microsoft.com/office/powerpoint/2010/main" val="46891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020CE-63E7-4FAC-8C36-BFF0A44B013D}"/>
              </a:ext>
            </a:extLst>
          </p:cNvPr>
          <p:cNvSpPr>
            <a:spLocks noGrp="1"/>
          </p:cNvSpPr>
          <p:nvPr>
            <p:ph type="title"/>
          </p:nvPr>
        </p:nvSpPr>
        <p:spPr>
          <a:xfrm>
            <a:off x="6096000" y="1162559"/>
            <a:ext cx="5843239" cy="776288"/>
          </a:xfrm>
        </p:spPr>
        <p:txBody>
          <a:bodyPr>
            <a:noAutofit/>
          </a:bodyPr>
          <a:lstStyle/>
          <a:p>
            <a:r>
              <a:rPr lang="nl-NL" sz="2800"/>
              <a:t>Wie maken er afspraken?</a:t>
            </a:r>
          </a:p>
        </p:txBody>
      </p:sp>
      <p:sp>
        <p:nvSpPr>
          <p:cNvPr id="3" name="Tijdelijke aanduiding voor inhoud 2">
            <a:extLst>
              <a:ext uri="{FF2B5EF4-FFF2-40B4-BE49-F238E27FC236}">
                <a16:creationId xmlns:a16="http://schemas.microsoft.com/office/drawing/2014/main" id="{752A21D4-703A-4F9B-BF08-0424AE90D65F}"/>
              </a:ext>
            </a:extLst>
          </p:cNvPr>
          <p:cNvSpPr>
            <a:spLocks noGrp="1"/>
          </p:cNvSpPr>
          <p:nvPr>
            <p:ph sz="half" idx="13"/>
          </p:nvPr>
        </p:nvSpPr>
        <p:spPr>
          <a:xfrm>
            <a:off x="565660" y="1769772"/>
            <a:ext cx="5311358" cy="4351338"/>
          </a:xfrm>
        </p:spPr>
        <p:txBody>
          <a:bodyPr/>
          <a:lstStyle/>
          <a:p>
            <a:r>
              <a:rPr lang="nl-NL" dirty="0"/>
              <a:t>Geeft duidelijkheid, we weten van tevoren waar we aan toe zijn</a:t>
            </a:r>
          </a:p>
          <a:p>
            <a:r>
              <a:rPr lang="nl-NL" dirty="0"/>
              <a:t>Het geeft de mogelijkheid om elkaar aan te spreken als het toch anders loopt</a:t>
            </a:r>
          </a:p>
          <a:p>
            <a:r>
              <a:rPr lang="nl-NL" dirty="0"/>
              <a:t>Draagt bij aan een sportieve, plezierige en veilige sfeer</a:t>
            </a:r>
          </a:p>
          <a:p>
            <a:endParaRPr lang="nl-NL" dirty="0"/>
          </a:p>
        </p:txBody>
      </p:sp>
      <p:sp>
        <p:nvSpPr>
          <p:cNvPr id="5" name="Titel 1">
            <a:extLst>
              <a:ext uri="{FF2B5EF4-FFF2-40B4-BE49-F238E27FC236}">
                <a16:creationId xmlns:a16="http://schemas.microsoft.com/office/drawing/2014/main" id="{04DBD4B6-51C0-4A34-9807-A086FC4A2637}"/>
              </a:ext>
            </a:extLst>
          </p:cNvPr>
          <p:cNvSpPr>
            <a:spLocks noGrp="1"/>
          </p:cNvSpPr>
          <p:nvPr>
            <p:ph type="title"/>
          </p:nvPr>
        </p:nvSpPr>
        <p:spPr>
          <a:xfrm>
            <a:off x="565659" y="1131063"/>
            <a:ext cx="6192315" cy="776288"/>
          </a:xfrm>
        </p:spPr>
        <p:txBody>
          <a:bodyPr>
            <a:normAutofit/>
          </a:bodyPr>
          <a:lstStyle/>
          <a:p>
            <a:r>
              <a:rPr lang="nl-NL" sz="2800"/>
              <a:t>Waarom afspraken?</a:t>
            </a:r>
          </a:p>
        </p:txBody>
      </p:sp>
      <p:sp>
        <p:nvSpPr>
          <p:cNvPr id="6" name="Tijdelijke aanduiding voor inhoud 2">
            <a:extLst>
              <a:ext uri="{FF2B5EF4-FFF2-40B4-BE49-F238E27FC236}">
                <a16:creationId xmlns:a16="http://schemas.microsoft.com/office/drawing/2014/main" id="{31E9AA10-2A45-4D06-97F2-951CEC50A773}"/>
              </a:ext>
            </a:extLst>
          </p:cNvPr>
          <p:cNvSpPr txBox="1">
            <a:spLocks/>
          </p:cNvSpPr>
          <p:nvPr/>
        </p:nvSpPr>
        <p:spPr>
          <a:xfrm>
            <a:off x="6096000" y="1769772"/>
            <a:ext cx="5530341" cy="4351338"/>
          </a:xfrm>
          <a:prstGeom prst="rect">
            <a:avLst/>
          </a:prstGeom>
        </p:spPr>
        <p:txBody>
          <a:bodyPr vert="horz" lIns="91440" tIns="45720" rIns="91440" bIns="45720" rtlCol="0" anchor="t">
            <a:normAutofit/>
          </a:bodyPr>
          <a:lstStyle>
            <a:lvl1pPr marL="268288" indent="-268288" algn="l" defTabSz="914400" rtl="0" eaLnBrk="1" latinLnBrk="0" hangingPunct="1">
              <a:lnSpc>
                <a:spcPct val="120000"/>
              </a:lnSpc>
              <a:spcBef>
                <a:spcPts val="1000"/>
              </a:spcBef>
              <a:buFont typeface="Verdana" panose="020B0604030504040204" pitchFamily="34" charset="0"/>
              <a:buChar char="–"/>
              <a:defRPr sz="1900" kern="1200">
                <a:solidFill>
                  <a:schemeClr val="tx1"/>
                </a:solidFill>
                <a:latin typeface="+mn-lt"/>
                <a:ea typeface="+mn-ea"/>
                <a:cs typeface="+mn-cs"/>
              </a:defRPr>
            </a:lvl1pPr>
            <a:lvl2pPr marL="534988" indent="-266700"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2pPr>
            <a:lvl3pPr marL="803275" indent="-268288"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3pPr>
            <a:lvl4pPr marL="1081088" indent="-277813"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4pPr>
            <a:lvl5pPr marL="1347788" indent="-266700" algn="l" defTabSz="914400" rtl="0" eaLnBrk="1" latinLnBrk="0" hangingPunct="1">
              <a:lnSpc>
                <a:spcPct val="120000"/>
              </a:lnSpc>
              <a:spcBef>
                <a:spcPts val="500"/>
              </a:spcBef>
              <a:buFont typeface="Verdana" panose="020B060403050404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7970" indent="-267970"/>
            <a:r>
              <a:rPr lang="nl-NL" dirty="0"/>
              <a:t>Bestuur en leden (verenigingsregels)</a:t>
            </a:r>
          </a:p>
          <a:p>
            <a:pPr marL="267970" indent="-267970"/>
            <a:r>
              <a:rPr lang="nl-NL" dirty="0"/>
              <a:t>Trainers en coaches met spelers/speelsters</a:t>
            </a:r>
            <a:endParaRPr lang="nl-NL" dirty="0">
              <a:ea typeface="Verdana"/>
              <a:cs typeface="Verdana"/>
            </a:endParaRPr>
          </a:p>
          <a:p>
            <a:pPr marL="267970" indent="-267970"/>
            <a:r>
              <a:rPr lang="nl-NL" dirty="0"/>
              <a:t>Trainers en coaches met ouders</a:t>
            </a:r>
            <a:endParaRPr lang="nl-NL" dirty="0">
              <a:ea typeface="Verdana"/>
              <a:cs typeface="Verdana"/>
            </a:endParaRPr>
          </a:p>
          <a:p>
            <a:pPr marL="267970" indent="-267970"/>
            <a:endParaRPr lang="nl-NL">
              <a:ea typeface="Verdana"/>
              <a:cs typeface="Verdana"/>
            </a:endParaRPr>
          </a:p>
          <a:p>
            <a:pPr marL="267970" indent="-267970"/>
            <a:endParaRPr lang="nl-NL">
              <a:ea typeface="Verdana"/>
              <a:cs typeface="Verdana"/>
            </a:endParaRPr>
          </a:p>
        </p:txBody>
      </p:sp>
    </p:spTree>
    <p:extLst>
      <p:ext uri="{BB962C8B-B14F-4D97-AF65-F5344CB8AC3E}">
        <p14:creationId xmlns:p14="http://schemas.microsoft.com/office/powerpoint/2010/main" val="121485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D2E41-2787-44BC-B4E1-761483F43E49}"/>
              </a:ext>
            </a:extLst>
          </p:cNvPr>
          <p:cNvSpPr>
            <a:spLocks noGrp="1"/>
          </p:cNvSpPr>
          <p:nvPr>
            <p:ph type="title"/>
          </p:nvPr>
        </p:nvSpPr>
        <p:spPr/>
        <p:txBody>
          <a:bodyPr/>
          <a:lstStyle/>
          <a:p>
            <a:r>
              <a:rPr lang="nl-NL" dirty="0"/>
              <a:t>Uitspreken, afspreken, aanspreken!</a:t>
            </a:r>
          </a:p>
        </p:txBody>
      </p:sp>
      <p:sp>
        <p:nvSpPr>
          <p:cNvPr id="3" name="Tijdelijke aanduiding voor inhoud 2">
            <a:extLst>
              <a:ext uri="{FF2B5EF4-FFF2-40B4-BE49-F238E27FC236}">
                <a16:creationId xmlns:a16="http://schemas.microsoft.com/office/drawing/2014/main" id="{4364A2FA-180A-46FF-BB9C-FAB294AD2B68}"/>
              </a:ext>
            </a:extLst>
          </p:cNvPr>
          <p:cNvSpPr>
            <a:spLocks noGrp="1"/>
          </p:cNvSpPr>
          <p:nvPr>
            <p:ph idx="1"/>
          </p:nvPr>
        </p:nvSpPr>
        <p:spPr/>
        <p:txBody>
          <a:bodyPr/>
          <a:lstStyle/>
          <a:p>
            <a:r>
              <a:rPr lang="nl-NL" dirty="0"/>
              <a:t>Wat zijn de plannen?</a:t>
            </a:r>
          </a:p>
          <a:p>
            <a:r>
              <a:rPr lang="nl-NL" dirty="0"/>
              <a:t>Wat verwacht je van de spelers?</a:t>
            </a:r>
          </a:p>
          <a:p>
            <a:r>
              <a:rPr lang="nl-NL" dirty="0"/>
              <a:t>En wat kunnen ze van jou verwachten? </a:t>
            </a:r>
          </a:p>
          <a:p>
            <a:endParaRPr lang="nl-NL" dirty="0"/>
          </a:p>
          <a:p>
            <a:r>
              <a:rPr lang="nl-NL" dirty="0"/>
              <a:t>Belangrijk is dat je </a:t>
            </a:r>
            <a:r>
              <a:rPr lang="nl-NL" b="1" dirty="0"/>
              <a:t>uitspreekt</a:t>
            </a:r>
            <a:r>
              <a:rPr lang="nl-NL" dirty="0"/>
              <a:t> </a:t>
            </a:r>
            <a:r>
              <a:rPr lang="nl-NL" i="1" dirty="0"/>
              <a:t>wat</a:t>
            </a:r>
            <a:r>
              <a:rPr lang="nl-NL" dirty="0"/>
              <a:t> je wilt en </a:t>
            </a:r>
            <a:r>
              <a:rPr lang="nl-NL" b="1" dirty="0"/>
              <a:t>afspreekt</a:t>
            </a:r>
            <a:r>
              <a:rPr lang="nl-NL" dirty="0"/>
              <a:t> </a:t>
            </a:r>
            <a:r>
              <a:rPr lang="nl-NL" i="1" dirty="0"/>
              <a:t>hoe</a:t>
            </a:r>
            <a:r>
              <a:rPr lang="nl-NL" dirty="0"/>
              <a:t> je dat wilt</a:t>
            </a:r>
          </a:p>
          <a:p>
            <a:pPr marL="0" indent="0">
              <a:buNone/>
            </a:pPr>
            <a:endParaRPr lang="nl-NL" dirty="0"/>
          </a:p>
          <a:p>
            <a:pPr marL="0" indent="0">
              <a:buNone/>
            </a:pPr>
            <a:r>
              <a:rPr lang="nl-NL" dirty="0"/>
              <a:t>Je kunt hierbij gebruik maken van de Visie op de ontwikkeling van hockeyers: ‘6x VOORUIT IN HOCKEY’. </a:t>
            </a:r>
          </a:p>
        </p:txBody>
      </p:sp>
    </p:spTree>
    <p:extLst>
      <p:ext uri="{BB962C8B-B14F-4D97-AF65-F5344CB8AC3E}">
        <p14:creationId xmlns:p14="http://schemas.microsoft.com/office/powerpoint/2010/main" val="422176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CEC35-BA25-4CA0-A5D8-E2FA077B7BA3}"/>
              </a:ext>
            </a:extLst>
          </p:cNvPr>
          <p:cNvSpPr>
            <a:spLocks noGrp="1"/>
          </p:cNvSpPr>
          <p:nvPr>
            <p:ph type="title"/>
          </p:nvPr>
        </p:nvSpPr>
        <p:spPr/>
        <p:txBody>
          <a:bodyPr>
            <a:normAutofit/>
          </a:bodyPr>
          <a:lstStyle/>
          <a:p>
            <a:r>
              <a:rPr lang="nl-NL" sz="2800" dirty="0"/>
              <a:t>Wat vinden jullie belangrijk om af te </a:t>
            </a:r>
            <a:r>
              <a:rPr lang="nl-NL" sz="2800"/>
              <a:t>spreken?</a:t>
            </a:r>
            <a:endParaRPr lang="nl-NL" sz="2800">
              <a:ea typeface="Verdana"/>
            </a:endParaRPr>
          </a:p>
        </p:txBody>
      </p:sp>
      <p:sp>
        <p:nvSpPr>
          <p:cNvPr id="3" name="Tijdelijke aanduiding voor inhoud 2">
            <a:extLst>
              <a:ext uri="{FF2B5EF4-FFF2-40B4-BE49-F238E27FC236}">
                <a16:creationId xmlns:a16="http://schemas.microsoft.com/office/drawing/2014/main" id="{294FF32F-59FF-460B-AE47-3F745E26621B}"/>
              </a:ext>
            </a:extLst>
          </p:cNvPr>
          <p:cNvSpPr>
            <a:spLocks noGrp="1"/>
          </p:cNvSpPr>
          <p:nvPr>
            <p:ph idx="1"/>
          </p:nvPr>
        </p:nvSpPr>
        <p:spPr/>
        <p:txBody>
          <a:bodyPr/>
          <a:lstStyle/>
          <a:p>
            <a:endParaRPr lang="nl-NL"/>
          </a:p>
          <a:p>
            <a:r>
              <a:rPr lang="nl-NL"/>
              <a:t>Ga het gesprek aan!</a:t>
            </a:r>
          </a:p>
        </p:txBody>
      </p:sp>
    </p:spTree>
    <p:extLst>
      <p:ext uri="{BB962C8B-B14F-4D97-AF65-F5344CB8AC3E}">
        <p14:creationId xmlns:p14="http://schemas.microsoft.com/office/powerpoint/2010/main" val="43799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0E0B4-5B22-47F3-99E3-17C73D20175D}"/>
              </a:ext>
            </a:extLst>
          </p:cNvPr>
          <p:cNvSpPr>
            <a:spLocks noGrp="1"/>
          </p:cNvSpPr>
          <p:nvPr>
            <p:ph type="title"/>
          </p:nvPr>
        </p:nvSpPr>
        <p:spPr/>
        <p:txBody>
          <a:bodyPr>
            <a:normAutofit fontScale="90000"/>
          </a:bodyPr>
          <a:lstStyle/>
          <a:p>
            <a:r>
              <a:rPr lang="nl-NL"/>
              <a:t>Verenigingsregels [naam vereniging]</a:t>
            </a:r>
          </a:p>
        </p:txBody>
      </p:sp>
      <p:sp>
        <p:nvSpPr>
          <p:cNvPr id="3" name="Tijdelijke aanduiding voor inhoud 2">
            <a:extLst>
              <a:ext uri="{FF2B5EF4-FFF2-40B4-BE49-F238E27FC236}">
                <a16:creationId xmlns:a16="http://schemas.microsoft.com/office/drawing/2014/main" id="{CB4EFCD9-A209-4784-A2E4-B5F395EB4339}"/>
              </a:ext>
            </a:extLst>
          </p:cNvPr>
          <p:cNvSpPr>
            <a:spLocks noGrp="1"/>
          </p:cNvSpPr>
          <p:nvPr>
            <p:ph idx="1"/>
          </p:nvPr>
        </p:nvSpPr>
        <p:spPr/>
        <p:txBody>
          <a:bodyPr/>
          <a:lstStyle/>
          <a:p>
            <a:pPr marL="0" indent="0">
              <a:buNone/>
            </a:pPr>
            <a:r>
              <a:rPr lang="nl-NL" i="1" dirty="0"/>
              <a:t>Heeft jouw vereniging haar eigen verenigingsregels opgesteld? Vul die dan hier in en maak deze bespreekbaar! </a:t>
            </a:r>
          </a:p>
        </p:txBody>
      </p:sp>
    </p:spTree>
    <p:extLst>
      <p:ext uri="{BB962C8B-B14F-4D97-AF65-F5344CB8AC3E}">
        <p14:creationId xmlns:p14="http://schemas.microsoft.com/office/powerpoint/2010/main" val="193912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920A8-78F6-45A2-BF98-A72A80643945}"/>
              </a:ext>
            </a:extLst>
          </p:cNvPr>
          <p:cNvSpPr>
            <a:spLocks noGrp="1"/>
          </p:cNvSpPr>
          <p:nvPr>
            <p:ph type="title"/>
          </p:nvPr>
        </p:nvSpPr>
        <p:spPr/>
        <p:txBody>
          <a:bodyPr/>
          <a:lstStyle/>
          <a:p>
            <a:r>
              <a:rPr lang="nl-NL" dirty="0">
                <a:ea typeface="Verdana"/>
              </a:rPr>
              <a:t>'6X VOORUIT IN HOCKEY'</a:t>
            </a:r>
            <a:endParaRPr lang="nl-NL" dirty="0"/>
          </a:p>
        </p:txBody>
      </p:sp>
      <p:sp>
        <p:nvSpPr>
          <p:cNvPr id="3" name="Tijdelijke aanduiding voor inhoud 2">
            <a:extLst>
              <a:ext uri="{FF2B5EF4-FFF2-40B4-BE49-F238E27FC236}">
                <a16:creationId xmlns:a16="http://schemas.microsoft.com/office/drawing/2014/main" id="{93611096-3BB4-41F6-B7D6-23A87ED7EAFC}"/>
              </a:ext>
            </a:extLst>
          </p:cNvPr>
          <p:cNvSpPr>
            <a:spLocks noGrp="1"/>
          </p:cNvSpPr>
          <p:nvPr>
            <p:ph idx="1"/>
          </p:nvPr>
        </p:nvSpPr>
        <p:spPr/>
        <p:txBody>
          <a:bodyPr vert="horz" lIns="91440" tIns="45720" rIns="91440" bIns="45720" rtlCol="0" anchor="t">
            <a:normAutofit lnSpcReduction="10000"/>
          </a:bodyPr>
          <a:lstStyle/>
          <a:p>
            <a:pPr marL="0" indent="0">
              <a:buNone/>
            </a:pPr>
            <a:r>
              <a:rPr lang="nl-NL" dirty="0">
                <a:ea typeface="Verdana"/>
              </a:rPr>
              <a:t>Teamafspraken in lijn met de 'Visie op de ontwikkeling van hockeyers' van de KNHB. </a:t>
            </a:r>
          </a:p>
          <a:p>
            <a:pPr marL="0" indent="0">
              <a:buNone/>
            </a:pPr>
            <a:endParaRPr lang="nl-NL" dirty="0">
              <a:ea typeface="Verdana"/>
            </a:endParaRPr>
          </a:p>
          <a:p>
            <a:pPr marL="0" indent="0">
              <a:buNone/>
            </a:pPr>
            <a:r>
              <a:rPr lang="nl-NL" b="1" dirty="0">
                <a:ea typeface="Verdana"/>
              </a:rPr>
              <a:t>Uitgangspunten visie</a:t>
            </a:r>
          </a:p>
          <a:p>
            <a:pPr marL="457200" indent="-457200">
              <a:buAutoNum type="arabicPeriod"/>
            </a:pPr>
            <a:r>
              <a:rPr lang="nl-NL" dirty="0">
                <a:ea typeface="Verdana"/>
              </a:rPr>
              <a:t>Beter hockey begint bij jezelf</a:t>
            </a:r>
          </a:p>
          <a:p>
            <a:pPr marL="457200" indent="-457200">
              <a:buAutoNum type="arabicPeriod"/>
            </a:pPr>
            <a:r>
              <a:rPr lang="nl-NL" dirty="0">
                <a:ea typeface="Verdana"/>
              </a:rPr>
              <a:t>Herken en stimuleer unieke kwaliteiten</a:t>
            </a:r>
          </a:p>
          <a:p>
            <a:pPr marL="457200" indent="-457200">
              <a:buAutoNum type="arabicPeriod"/>
            </a:pPr>
            <a:r>
              <a:rPr lang="nl-NL" dirty="0">
                <a:ea typeface="Verdana"/>
              </a:rPr>
              <a:t>Voor iedere leeftijd een passende belasting</a:t>
            </a:r>
          </a:p>
          <a:p>
            <a:pPr marL="457200" indent="-457200">
              <a:buAutoNum type="arabicPeriod"/>
            </a:pPr>
            <a:r>
              <a:rPr lang="nl-NL" dirty="0">
                <a:ea typeface="Verdana"/>
              </a:rPr>
              <a:t>Bijdrage leveren aan het team</a:t>
            </a:r>
          </a:p>
          <a:p>
            <a:pPr marL="457200" indent="-457200">
              <a:buAutoNum type="arabicPeriod"/>
            </a:pPr>
            <a:r>
              <a:rPr lang="nl-NL" dirty="0">
                <a:ea typeface="Verdana"/>
              </a:rPr>
              <a:t>Ondersteun continu leren</a:t>
            </a:r>
          </a:p>
          <a:p>
            <a:pPr marL="457200" indent="-457200">
              <a:buAutoNum type="arabicPeriod"/>
            </a:pPr>
            <a:r>
              <a:rPr lang="nl-NL" dirty="0">
                <a:ea typeface="Verdana"/>
              </a:rPr>
              <a:t>Sport en privé in balans</a:t>
            </a:r>
          </a:p>
        </p:txBody>
      </p:sp>
      <p:pic>
        <p:nvPicPr>
          <p:cNvPr id="4" name="Afbeelding 4" descr="Afbeelding met kamer&#10;&#10;Automatisch gegenereerde beschrijving">
            <a:extLst>
              <a:ext uri="{FF2B5EF4-FFF2-40B4-BE49-F238E27FC236}">
                <a16:creationId xmlns:a16="http://schemas.microsoft.com/office/drawing/2014/main" id="{72B2AB28-F199-4DB3-8B06-2E62AB2AD245}"/>
              </a:ext>
            </a:extLst>
          </p:cNvPr>
          <p:cNvPicPr>
            <a:picLocks noChangeAspect="1"/>
          </p:cNvPicPr>
          <p:nvPr/>
        </p:nvPicPr>
        <p:blipFill>
          <a:blip r:embed="rId2"/>
          <a:stretch>
            <a:fillRect/>
          </a:stretch>
        </p:blipFill>
        <p:spPr>
          <a:xfrm>
            <a:off x="8347494" y="2512132"/>
            <a:ext cx="2743200" cy="3674039"/>
          </a:xfrm>
          <a:prstGeom prst="rect">
            <a:avLst/>
          </a:prstGeom>
        </p:spPr>
      </p:pic>
    </p:spTree>
    <p:extLst>
      <p:ext uri="{BB962C8B-B14F-4D97-AF65-F5344CB8AC3E}">
        <p14:creationId xmlns:p14="http://schemas.microsoft.com/office/powerpoint/2010/main" val="232541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640C869-925D-4E13-8563-2D95CE96781B}"/>
              </a:ext>
            </a:extLst>
          </p:cNvPr>
          <p:cNvSpPr>
            <a:spLocks noGrp="1"/>
          </p:cNvSpPr>
          <p:nvPr>
            <p:ph type="title"/>
          </p:nvPr>
        </p:nvSpPr>
        <p:spPr/>
        <p:txBody>
          <a:bodyPr/>
          <a:lstStyle/>
          <a:p>
            <a:r>
              <a:rPr lang="nl-NL" dirty="0"/>
              <a:t>Afspraken per uitgangspunt</a:t>
            </a:r>
          </a:p>
        </p:txBody>
      </p:sp>
      <p:sp>
        <p:nvSpPr>
          <p:cNvPr id="6" name="Titel 3">
            <a:extLst>
              <a:ext uri="{FF2B5EF4-FFF2-40B4-BE49-F238E27FC236}">
                <a16:creationId xmlns:a16="http://schemas.microsoft.com/office/drawing/2014/main" id="{60F1E664-A01F-41EF-8F6E-BB25999FA755}"/>
              </a:ext>
            </a:extLst>
          </p:cNvPr>
          <p:cNvSpPr txBox="1">
            <a:spLocks/>
          </p:cNvSpPr>
          <p:nvPr/>
        </p:nvSpPr>
        <p:spPr>
          <a:xfrm>
            <a:off x="1645415" y="3099696"/>
            <a:ext cx="9601201" cy="17248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baseline="0">
                <a:solidFill>
                  <a:schemeClr val="bg1"/>
                </a:solidFill>
                <a:effectLst/>
                <a:latin typeface="+mj-lt"/>
                <a:ea typeface="+mj-ea"/>
                <a:cs typeface="+mj-cs"/>
              </a:defRPr>
            </a:lvl1pPr>
          </a:lstStyle>
          <a:p>
            <a:r>
              <a:rPr lang="nl-NL" b="0" i="1" dirty="0"/>
              <a:t>Richtlijn voor trainers/coaches om afspraken te maken met spelers</a:t>
            </a:r>
          </a:p>
        </p:txBody>
      </p:sp>
    </p:spTree>
    <p:extLst>
      <p:ext uri="{BB962C8B-B14F-4D97-AF65-F5344CB8AC3E}">
        <p14:creationId xmlns:p14="http://schemas.microsoft.com/office/powerpoint/2010/main" val="369374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82B0-6650-4096-AE75-B89EA209A504}"/>
              </a:ext>
            </a:extLst>
          </p:cNvPr>
          <p:cNvSpPr>
            <a:spLocks noGrp="1"/>
          </p:cNvSpPr>
          <p:nvPr>
            <p:ph type="title"/>
          </p:nvPr>
        </p:nvSpPr>
        <p:spPr/>
        <p:txBody>
          <a:bodyPr/>
          <a:lstStyle/>
          <a:p>
            <a:pPr algn="ctr"/>
            <a:r>
              <a:rPr lang="nl-NL" dirty="0"/>
              <a:t>Beter hockey begint bij jezelf</a:t>
            </a:r>
          </a:p>
        </p:txBody>
      </p:sp>
      <p:sp>
        <p:nvSpPr>
          <p:cNvPr id="3" name="Tijdelijke aanduiding voor inhoud 2">
            <a:extLst>
              <a:ext uri="{FF2B5EF4-FFF2-40B4-BE49-F238E27FC236}">
                <a16:creationId xmlns:a16="http://schemas.microsoft.com/office/drawing/2014/main" id="{D93BCADC-CB6C-4B7A-A248-5AB411522B7F}"/>
              </a:ext>
            </a:extLst>
          </p:cNvPr>
          <p:cNvSpPr>
            <a:spLocks noGrp="1"/>
          </p:cNvSpPr>
          <p:nvPr>
            <p:ph idx="1"/>
          </p:nvPr>
        </p:nvSpPr>
        <p:spPr/>
        <p:txBody>
          <a:bodyPr>
            <a:normAutofit/>
          </a:bodyPr>
          <a:lstStyle/>
          <a:p>
            <a:pPr marL="0" indent="0" algn="ctr">
              <a:buNone/>
            </a:pPr>
            <a:endParaRPr lang="nl-NL" i="1" dirty="0"/>
          </a:p>
          <a:p>
            <a:pPr marL="0" indent="0" algn="ctr">
              <a:buNone/>
            </a:pPr>
            <a:endParaRPr lang="nl-NL" i="1" dirty="0"/>
          </a:p>
          <a:p>
            <a:pPr marL="0" indent="0" algn="ctr">
              <a:buNone/>
            </a:pPr>
            <a:r>
              <a:rPr lang="nl-NL" i="1" dirty="0"/>
              <a:t>Dit uitgangspunt gaat over de ontwikkeling van het zelfregulerend vermogen van kinderen en over de vraag hoe trainers, coaches en ouders kinderen hierin kunnen ondersteunen. Zo krijgen kinderen meer focus en grip op hun talent en zullen ze meer plezier ervaren in waar ze mee bezig zijn. </a:t>
            </a:r>
          </a:p>
        </p:txBody>
      </p:sp>
    </p:spTree>
    <p:extLst>
      <p:ext uri="{BB962C8B-B14F-4D97-AF65-F5344CB8AC3E}">
        <p14:creationId xmlns:p14="http://schemas.microsoft.com/office/powerpoint/2010/main" val="3284344709"/>
      </p:ext>
    </p:extLst>
  </p:cSld>
  <p:clrMapOvr>
    <a:masterClrMapping/>
  </p:clrMapOvr>
</p:sld>
</file>

<file path=ppt/theme/theme1.xml><?xml version="1.0" encoding="utf-8"?>
<a:theme xmlns:a="http://schemas.openxmlformats.org/drawingml/2006/main" name="Kantoorthema">
  <a:themeElements>
    <a:clrScheme name="KNHB">
      <a:dk1>
        <a:sysClr val="windowText" lastClr="000000"/>
      </a:dk1>
      <a:lt1>
        <a:sysClr val="window" lastClr="FFFFFF"/>
      </a:lt1>
      <a:dk2>
        <a:srgbClr val="6B6D70"/>
      </a:dk2>
      <a:lt2>
        <a:srgbClr val="E7E6E6"/>
      </a:lt2>
      <a:accent1>
        <a:srgbClr val="293770"/>
      </a:accent1>
      <a:accent2>
        <a:srgbClr val="E5251F"/>
      </a:accent2>
      <a:accent3>
        <a:srgbClr val="189CD8"/>
      </a:accent3>
      <a:accent4>
        <a:srgbClr val="E40870"/>
      </a:accent4>
      <a:accent5>
        <a:srgbClr val="FCC30A"/>
      </a:accent5>
      <a:accent6>
        <a:srgbClr val="0D9958"/>
      </a:accent6>
      <a:hlink>
        <a:srgbClr val="0563C1"/>
      </a:hlink>
      <a:folHlink>
        <a:srgbClr val="954F72"/>
      </a:folHlink>
    </a:clrScheme>
    <a:fontScheme name="KNHB">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Uitgebreid.potx" id="{1A78D45D-55F0-48F4-8885-FCFAC48FBA1A}" vid="{9D16CD07-3371-4ACC-A1DD-B14C9F3F63D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BEE98AC14806409BAF9CE364530B2F" ma:contentTypeVersion="14" ma:contentTypeDescription="Een nieuw document maken." ma:contentTypeScope="" ma:versionID="06da0f467b255f6d5043a785b7389659">
  <xsd:schema xmlns:xsd="http://www.w3.org/2001/XMLSchema" xmlns:xs="http://www.w3.org/2001/XMLSchema" xmlns:p="http://schemas.microsoft.com/office/2006/metadata/properties" xmlns:ns2="7b70162c-a828-4298-bcca-2eddab525a50" xmlns:ns3="461f16bf-7c1a-4d3d-82c5-d278480742c8" xmlns:ns4="77a4b576-5df0-4bda-bb8c-7e5f6f604c0d" targetNamespace="http://schemas.microsoft.com/office/2006/metadata/properties" ma:root="true" ma:fieldsID="7b120880dbf1d254ff5d894103691d70" ns2:_="" ns3:_="" ns4:_="">
    <xsd:import namespace="7b70162c-a828-4298-bcca-2eddab525a50"/>
    <xsd:import namespace="461f16bf-7c1a-4d3d-82c5-d278480742c8"/>
    <xsd:import namespace="77a4b576-5df0-4bda-bb8c-7e5f6f604c0d"/>
    <xsd:element name="properties">
      <xsd:complexType>
        <xsd:sequence>
          <xsd:element name="documentManagement">
            <xsd:complexType>
              <xsd:all>
                <xsd:element ref="ns2:Jaartal" minOccurs="0"/>
                <xsd:element ref="ns2:Soort_x0020_bestand"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70162c-a828-4298-bcca-2eddab525a50" elementFormDefault="qualified">
    <xsd:import namespace="http://schemas.microsoft.com/office/2006/documentManagement/types"/>
    <xsd:import namespace="http://schemas.microsoft.com/office/infopath/2007/PartnerControls"/>
    <xsd:element name="Jaartal" ma:index="8" nillable="true" ma:displayName="Periode" ma:format="Dropdown" ma:internalName="Jaartal">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enumeration value="2020-2021"/>
        </xsd:restriction>
      </xsd:simpleType>
    </xsd:element>
    <xsd:element name="Soort_x0020_bestand" ma:index="9" nillable="true" ma:displayName="Soort bestand" ma:format="Dropdown" ma:internalName="Soort_x0020_bestand">
      <xsd:simpleType>
        <xsd:restriction base="dms:Choice">
          <xsd:enumeration value="Aanvraag"/>
          <xsd:enumeration value="Afbeelding"/>
          <xsd:enumeration value="Afrekening"/>
          <xsd:enumeration value="Agenda"/>
          <xsd:enumeration value="Banner"/>
          <xsd:enumeration value="Begroting"/>
          <xsd:enumeration value="Beleidsdocument"/>
          <xsd:enumeration value="Brief"/>
          <xsd:enumeration value="Contract"/>
          <xsd:enumeration value="Correspondentie"/>
          <xsd:enumeration value="Declaratie"/>
          <xsd:enumeration value="Draaiboek"/>
          <xsd:enumeration value="Factuur"/>
          <xsd:enumeration value="Formulier"/>
          <xsd:enumeration value="Handleiding"/>
          <xsd:enumeration value="Logo"/>
          <xsd:enumeration value="Memo"/>
          <xsd:enumeration value="Nieuws"/>
          <xsd:enumeration value="Notulen"/>
          <xsd:enumeration value="Offerte"/>
          <xsd:enumeration value="Onderzoek"/>
          <xsd:enumeration value="Overeenkomst"/>
          <xsd:enumeration value="Overzicht"/>
          <xsd:enumeration value="Persbericht"/>
          <xsd:enumeration value="Planning"/>
          <xsd:enumeration value="Projectplan"/>
          <xsd:enumeration value="Publicatie"/>
          <xsd:enumeration value="Reglement"/>
          <xsd:enumeration value="Roosters"/>
          <xsd:enumeration value="Strategisch stuk"/>
          <xsd:enumeration value="Tekst"/>
          <xsd:enumeration value="Toekenning"/>
          <xsd:enumeration value="Uitspraak"/>
          <xsd:enumeration value="Vergaderstuk"/>
          <xsd:enumeration value="Verslag"/>
          <xsd:enumeration value="Video"/>
          <xsd:enumeration value="Webtekst"/>
        </xsd:restriction>
      </xsd:simpleType>
    </xsd:element>
  </xsd:schema>
  <xsd:schema xmlns:xsd="http://www.w3.org/2001/XMLSchema" xmlns:xs="http://www.w3.org/2001/XMLSchema" xmlns:dms="http://schemas.microsoft.com/office/2006/documentManagement/types" xmlns:pc="http://schemas.microsoft.com/office/infopath/2007/PartnerControls" targetNamespace="461f16bf-7c1a-4d3d-82c5-d278480742c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a4b576-5df0-4bda-bb8c-7e5f6f604c0d"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oort_x0020_bestand xmlns="7b70162c-a828-4298-bcca-2eddab525a50" xsi:nil="true"/>
    <Jaartal xmlns="7b70162c-a828-4298-bcca-2eddab525a50" xsi:nil="true"/>
  </documentManagement>
</p:properties>
</file>

<file path=customXml/itemProps1.xml><?xml version="1.0" encoding="utf-8"?>
<ds:datastoreItem xmlns:ds="http://schemas.openxmlformats.org/officeDocument/2006/customXml" ds:itemID="{8008A89C-778D-4C43-A019-897D65354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70162c-a828-4298-bcca-2eddab525a50"/>
    <ds:schemaRef ds:uri="461f16bf-7c1a-4d3d-82c5-d278480742c8"/>
    <ds:schemaRef ds:uri="77a4b576-5df0-4bda-bb8c-7e5f6f604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AE5BA8-76C4-4E2C-81BF-8CD103F1ECC3}">
  <ds:schemaRefs>
    <ds:schemaRef ds:uri="http://schemas.microsoft.com/sharepoint/v3/contenttype/forms"/>
  </ds:schemaRefs>
</ds:datastoreItem>
</file>

<file path=customXml/itemProps3.xml><?xml version="1.0" encoding="utf-8"?>
<ds:datastoreItem xmlns:ds="http://schemas.openxmlformats.org/officeDocument/2006/customXml" ds:itemID="{76124A28-B4DB-4E6F-978B-CF80D5574743}">
  <ds:schemaRefs>
    <ds:schemaRef ds:uri="http://schemas.microsoft.com/office/infopath/2007/PartnerControls"/>
    <ds:schemaRef ds:uri="7b70162c-a828-4298-bcca-2eddab525a50"/>
    <ds:schemaRef ds:uri="http://www.w3.org/XML/1998/namespace"/>
    <ds:schemaRef ds:uri="http://schemas.microsoft.com/office/2006/documentManagement/types"/>
    <ds:schemaRef ds:uri="http://purl.org/dc/terms/"/>
    <ds:schemaRef ds:uri="http://schemas.openxmlformats.org/package/2006/metadata/core-properties"/>
    <ds:schemaRef ds:uri="77a4b576-5df0-4bda-bb8c-7e5f6f604c0d"/>
    <ds:schemaRef ds:uri="http://purl.org/dc/dcmitype/"/>
    <ds:schemaRef ds:uri="461f16bf-7c1a-4d3d-82c5-d278480742c8"/>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Presentatie_Uitgebreid</Template>
  <TotalTime>5450</TotalTime>
  <Words>1332</Words>
  <Application>Microsoft Office PowerPoint</Application>
  <PresentationFormat>Breedbeeld</PresentationFormat>
  <Paragraphs>111</Paragraphs>
  <Slides>21</Slides>
  <Notes>14</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Verdana</vt:lpstr>
      <vt:lpstr>Kantoorthema</vt:lpstr>
      <vt:lpstr>Een mooi hockeyseizoen;  hoe pak je dat aan?</vt:lpstr>
      <vt:lpstr>PowerPoint-presentatie</vt:lpstr>
      <vt:lpstr>Wie maken er afspraken?</vt:lpstr>
      <vt:lpstr>Uitspreken, afspreken, aanspreken!</vt:lpstr>
      <vt:lpstr>Wat vinden jullie belangrijk om af te spreken?</vt:lpstr>
      <vt:lpstr>Verenigingsregels [naam vereniging]</vt:lpstr>
      <vt:lpstr>'6X VOORUIT IN HOCKEY'</vt:lpstr>
      <vt:lpstr>Afspraken per uitgangspunt</vt:lpstr>
      <vt:lpstr>Beter hockey begint bij jezelf</vt:lpstr>
      <vt:lpstr>Beter hockey begint bij jezelf</vt:lpstr>
      <vt:lpstr>Herken en stimuleer unieke kwaliteiten</vt:lpstr>
      <vt:lpstr>Herken en stimuleer unieke kwaliteiten</vt:lpstr>
      <vt:lpstr>Voor iedere leeftijd een passende belasting</vt:lpstr>
      <vt:lpstr>Voor iedere leeftijd een passende belasting</vt:lpstr>
      <vt:lpstr>Bijdrage leveren aan het team</vt:lpstr>
      <vt:lpstr>Bijdrage leveren aan het team</vt:lpstr>
      <vt:lpstr>Ondersteun continu leren</vt:lpstr>
      <vt:lpstr>Ondersteun continu leren</vt:lpstr>
      <vt:lpstr>Sport en privé in balans</vt:lpstr>
      <vt:lpstr>Sport en privé in balans</vt:lpstr>
      <vt:lpstr>AFSPRAKEN MAKEN DÁT IS HOCKEY!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Sascha van den  Wall Bake</dc:creator>
  <cp:lastModifiedBy>Michelle Schiphorst</cp:lastModifiedBy>
  <cp:revision>160</cp:revision>
  <dcterms:created xsi:type="dcterms:W3CDTF">2020-05-08T06:53:19Z</dcterms:created>
  <dcterms:modified xsi:type="dcterms:W3CDTF">2020-08-29T08:33:34Z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0x0101005BBEE98AC14806409BAF9CE364530B2F</vt:lpwstr>
  </property>
</Properties>
</file>