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469570" y="1709739"/>
            <a:ext cx="9601201" cy="1724838"/>
          </a:xfrm>
        </p:spPr>
        <p:txBody>
          <a:bodyPr anchor="b">
            <a:normAutofit/>
          </a:bodyPr>
          <a:lstStyle>
            <a:lvl1pPr algn="ctr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469570" y="3434577"/>
            <a:ext cx="9601201" cy="2141033"/>
          </a:xfrm>
        </p:spPr>
        <p:txBody>
          <a:bodyPr>
            <a:normAutofit/>
          </a:bodyPr>
          <a:lstStyle>
            <a:lvl1pPr marL="0" indent="0" algn="ctr">
              <a:buNone/>
              <a:defRPr sz="3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271208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69569" y="1049337"/>
            <a:ext cx="9601201" cy="776288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68288" indent="-268288">
              <a:buFont typeface="Verdana" panose="020B0604030504040204" pitchFamily="34" charset="0"/>
              <a:buChar char="–"/>
              <a:defRPr sz="1900"/>
            </a:lvl1pPr>
            <a:lvl2pPr marL="534988" indent="-266700">
              <a:buFont typeface="Verdana" panose="020B0604030504040204" pitchFamily="34" charset="0"/>
              <a:buChar char="–"/>
              <a:defRPr sz="1900"/>
            </a:lvl2pPr>
            <a:lvl3pPr marL="803275" indent="-268288">
              <a:buFont typeface="Verdana" panose="020B0604030504040204" pitchFamily="34" charset="0"/>
              <a:buChar char="–"/>
              <a:defRPr sz="1900"/>
            </a:lvl3pPr>
            <a:lvl4pPr marL="1081088" indent="-277813">
              <a:buFont typeface="Verdana" panose="020B0604030504040204" pitchFamily="34" charset="0"/>
              <a:buChar char="–"/>
              <a:defRPr sz="1900"/>
            </a:lvl4pPr>
            <a:lvl5pPr marL="1347788" indent="-266700">
              <a:buFont typeface="Verdana" panose="020B0604030504040204" pitchFamily="34" charset="0"/>
              <a:buChar char="–"/>
              <a:defRPr sz="1900"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C1AE-2F21-4751-BB7E-CAA60DF4B889}" type="datetimeFigureOut">
              <a:rPr lang="nl-NL" smtClean="0"/>
              <a:t>20-9-2017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41B8-6575-463E-9C7F-DE246C947B8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359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met twee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69569" y="1049337"/>
            <a:ext cx="9601201" cy="776288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C1AE-2F21-4751-BB7E-CAA60DF4B889}" type="datetimeFigureOut">
              <a:rPr lang="nl-NL" smtClean="0"/>
              <a:t>20-9-2017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41B8-6575-463E-9C7F-DE246C947B8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2577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twee afbeeldingen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69570" y="1109335"/>
            <a:ext cx="5762503" cy="776288"/>
          </a:xfr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C1AE-2F21-4751-BB7E-CAA60DF4B889}" type="datetimeFigureOut">
              <a:rPr lang="nl-NL" smtClean="0"/>
              <a:t>20-9-2017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41B8-6575-463E-9C7F-DE246C947B8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7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1469571" y="1962615"/>
            <a:ext cx="4975834" cy="4214348"/>
          </a:xfrm>
        </p:spPr>
        <p:txBody>
          <a:bodyPr/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14"/>
          </p:nvPr>
        </p:nvSpPr>
        <p:spPr>
          <a:xfrm>
            <a:off x="7500685" y="4004836"/>
            <a:ext cx="4680000" cy="2649963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15"/>
          </p:nvPr>
        </p:nvSpPr>
        <p:spPr>
          <a:xfrm>
            <a:off x="7500685" y="1280242"/>
            <a:ext cx="4680000" cy="2626982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441916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twee afbeeldingen o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C1AE-2F21-4751-BB7E-CAA60DF4B889}" type="datetimeFigureOut">
              <a:rPr lang="nl-NL" smtClean="0"/>
              <a:t>20-9-2017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41B8-6575-463E-9C7F-DE246C947B8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14"/>
          </p:nvPr>
        </p:nvSpPr>
        <p:spPr>
          <a:xfrm>
            <a:off x="6188927" y="3441700"/>
            <a:ext cx="5991758" cy="321309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15"/>
          </p:nvPr>
        </p:nvSpPr>
        <p:spPr>
          <a:xfrm>
            <a:off x="0" y="3441700"/>
            <a:ext cx="6010507" cy="321309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469569" y="1049337"/>
            <a:ext cx="9601201" cy="776288"/>
          </a:xfr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idx="1"/>
          </p:nvPr>
        </p:nvSpPr>
        <p:spPr>
          <a:xfrm>
            <a:off x="1469570" y="1825625"/>
            <a:ext cx="9601201" cy="151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17304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een afbeelding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2682" y="1101621"/>
            <a:ext cx="5530342" cy="776288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C1AE-2F21-4751-BB7E-CAA60DF4B889}" type="datetimeFigureOut">
              <a:rPr lang="nl-NL" smtClean="0"/>
              <a:t>20-9-2017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41B8-6575-463E-9C7F-DE246C947B8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7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6122682" y="2012846"/>
            <a:ext cx="5530341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15"/>
          </p:nvPr>
        </p:nvSpPr>
        <p:spPr>
          <a:xfrm>
            <a:off x="-1" y="1101621"/>
            <a:ext cx="5843239" cy="5540477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58146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C1AE-2F21-4751-BB7E-CAA60DF4B889}" type="datetimeFigureOut">
              <a:rPr lang="nl-NL" smtClean="0"/>
              <a:t>20-9-2017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41B8-6575-463E-9C7F-DE246C947B8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15"/>
          </p:nvPr>
        </p:nvSpPr>
        <p:spPr>
          <a:xfrm>
            <a:off x="0" y="3950772"/>
            <a:ext cx="3996000" cy="270000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afbeelding 9"/>
          <p:cNvSpPr>
            <a:spLocks noGrp="1"/>
          </p:cNvSpPr>
          <p:nvPr>
            <p:ph type="pic" sz="quarter" idx="16"/>
          </p:nvPr>
        </p:nvSpPr>
        <p:spPr>
          <a:xfrm>
            <a:off x="4098000" y="3950772"/>
            <a:ext cx="3996000" cy="270000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4" name="Tijdelijke aanduiding voor afbeelding 9"/>
          <p:cNvSpPr>
            <a:spLocks noGrp="1"/>
          </p:cNvSpPr>
          <p:nvPr>
            <p:ph type="pic" sz="quarter" idx="17"/>
          </p:nvPr>
        </p:nvSpPr>
        <p:spPr>
          <a:xfrm>
            <a:off x="8196000" y="3950772"/>
            <a:ext cx="3996000" cy="270000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5" name="Tijdelijke aanduiding voor afbeelding 9"/>
          <p:cNvSpPr>
            <a:spLocks noGrp="1"/>
          </p:cNvSpPr>
          <p:nvPr>
            <p:ph type="pic" sz="quarter" idx="18"/>
          </p:nvPr>
        </p:nvSpPr>
        <p:spPr>
          <a:xfrm>
            <a:off x="0" y="1122699"/>
            <a:ext cx="3996000" cy="270000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6" name="Tijdelijke aanduiding voor afbeelding 9"/>
          <p:cNvSpPr>
            <a:spLocks noGrp="1"/>
          </p:cNvSpPr>
          <p:nvPr>
            <p:ph type="pic" sz="quarter" idx="19"/>
          </p:nvPr>
        </p:nvSpPr>
        <p:spPr>
          <a:xfrm>
            <a:off x="4098000" y="1122699"/>
            <a:ext cx="3996000" cy="270000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7" name="Tijdelijke aanduiding voor afbeelding 9"/>
          <p:cNvSpPr>
            <a:spLocks noGrp="1"/>
          </p:cNvSpPr>
          <p:nvPr>
            <p:ph type="pic" sz="quarter" idx="20"/>
          </p:nvPr>
        </p:nvSpPr>
        <p:spPr>
          <a:xfrm>
            <a:off x="8196000" y="1122699"/>
            <a:ext cx="3996000" cy="2700000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72604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C1AE-2F21-4751-BB7E-CAA60DF4B889}" type="datetimeFigureOut">
              <a:rPr lang="nl-NL" smtClean="0"/>
              <a:t>20-9-2017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41B8-6575-463E-9C7F-DE246C947B8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3"/>
          </p:nvPr>
        </p:nvSpPr>
        <p:spPr>
          <a:xfrm>
            <a:off x="0" y="671513"/>
            <a:ext cx="12192000" cy="5970587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75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atste 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303315" y="1126836"/>
            <a:ext cx="9937340" cy="1365632"/>
          </a:xfrm>
        </p:spPr>
        <p:txBody>
          <a:bodyPr anchor="b"/>
          <a:lstStyle>
            <a:lvl1pPr algn="ctr"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82077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469569" y="1049337"/>
            <a:ext cx="9601201" cy="776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469570" y="1825625"/>
            <a:ext cx="96012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69570" y="6642099"/>
            <a:ext cx="2111830" cy="194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bg1"/>
                </a:solidFill>
              </a:defRPr>
            </a:lvl1pPr>
          </a:lstStyle>
          <a:p>
            <a:fld id="{70E6C1AE-2F21-4751-BB7E-CAA60DF4B889}" type="datetimeFigureOut">
              <a:rPr lang="nl-NL" smtClean="0"/>
              <a:pPr/>
              <a:t>20-9-2017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755571" y="6642099"/>
            <a:ext cx="4397829" cy="194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642099"/>
            <a:ext cx="2460171" cy="194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43D541B8-6575-463E-9C7F-DE246C947B82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249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8" r:id="rId4"/>
    <p:sldLayoutId id="2147483660" r:id="rId5"/>
    <p:sldLayoutId id="2147483661" r:id="rId6"/>
    <p:sldLayoutId id="2147483662" r:id="rId7"/>
    <p:sldLayoutId id="2147483655" r:id="rId8"/>
    <p:sldLayoutId id="214748366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20000"/>
        </a:lnSpc>
        <a:spcBef>
          <a:spcPts val="1000"/>
        </a:spcBef>
        <a:buFont typeface="Verdana" panose="020B060403050404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266700" algn="l" defTabSz="914400" rtl="0" eaLnBrk="1" latinLnBrk="0" hangingPunct="1">
        <a:lnSpc>
          <a:spcPct val="120000"/>
        </a:lnSpc>
        <a:spcBef>
          <a:spcPts val="500"/>
        </a:spcBef>
        <a:buFont typeface="Verdana" panose="020B060403050404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8288" algn="l" defTabSz="914400" rtl="0" eaLnBrk="1" latinLnBrk="0" hangingPunct="1">
        <a:lnSpc>
          <a:spcPct val="120000"/>
        </a:lnSpc>
        <a:spcBef>
          <a:spcPts val="500"/>
        </a:spcBef>
        <a:buFont typeface="Verdana" panose="020B060403050404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77813" algn="l" defTabSz="914400" rtl="0" eaLnBrk="1" latinLnBrk="0" hangingPunct="1">
        <a:lnSpc>
          <a:spcPct val="120000"/>
        </a:lnSpc>
        <a:spcBef>
          <a:spcPts val="500"/>
        </a:spcBef>
        <a:buFont typeface="Verdana" panose="020B060403050404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266700" algn="l" defTabSz="914400" rtl="0" eaLnBrk="1" latinLnBrk="0" hangingPunct="1">
        <a:lnSpc>
          <a:spcPct val="120000"/>
        </a:lnSpc>
        <a:spcBef>
          <a:spcPts val="500"/>
        </a:spcBef>
        <a:buFont typeface="Verdana" panose="020B060403050404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2B81B4F3-7458-4C19-BF7C-CCFBB1A01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792632"/>
              </p:ext>
            </p:extLst>
          </p:nvPr>
        </p:nvGraphicFramePr>
        <p:xfrm>
          <a:off x="1534160" y="1615440"/>
          <a:ext cx="9337040" cy="44952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8520">
                  <a:extLst>
                    <a:ext uri="{9D8B030D-6E8A-4147-A177-3AD203B41FA5}">
                      <a16:colId xmlns:a16="http://schemas.microsoft.com/office/drawing/2014/main" val="3453406739"/>
                    </a:ext>
                  </a:extLst>
                </a:gridCol>
                <a:gridCol w="4668520">
                  <a:extLst>
                    <a:ext uri="{9D8B030D-6E8A-4147-A177-3AD203B41FA5}">
                      <a16:colId xmlns:a16="http://schemas.microsoft.com/office/drawing/2014/main" val="560453024"/>
                    </a:ext>
                  </a:extLst>
                </a:gridCol>
              </a:tblGrid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De club van nu/vroeger (traditioneel)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De club van de toekomst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2002466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 err="1">
                          <a:solidFill>
                            <a:schemeClr val="tx1"/>
                          </a:solidFill>
                          <a:effectLst/>
                        </a:rPr>
                        <a:t>Topdown</a:t>
                      </a: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 hiërarchie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Lokaal gericht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43498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Controlerend ethos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Lerend ethos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947879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Afstandelijk, mechanistisch management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Verspreide besluitvorming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138268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Bureaucratisch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Participerend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245052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Uitputtend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In staat stellen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68493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Focus op aandeelhouders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Focus op alle stakeholders samen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81091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Homogene monocultuur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Diversiteit binnen gemeenschap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316527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</a:rPr>
                        <a:t>Belang van winst </a:t>
                      </a:r>
                      <a:endParaRPr lang="nl-N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Belang van betekenis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66447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2EF71649-FB75-4F50-B4F4-96948656DC04}"/>
              </a:ext>
            </a:extLst>
          </p:cNvPr>
          <p:cNvSpPr txBox="1"/>
          <p:nvPr/>
        </p:nvSpPr>
        <p:spPr>
          <a:xfrm>
            <a:off x="1534160" y="944880"/>
            <a:ext cx="695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Tabel 2: De club van nu en van de toekomst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A96F4C9-F682-4603-8F7F-C3E932310DBF}"/>
              </a:ext>
            </a:extLst>
          </p:cNvPr>
          <p:cNvSpPr txBox="1"/>
          <p:nvPr/>
        </p:nvSpPr>
        <p:spPr>
          <a:xfrm>
            <a:off x="1442720" y="6177280"/>
            <a:ext cx="695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Bron: </a:t>
            </a:r>
            <a:r>
              <a:rPr lang="nl-NL" dirty="0" err="1"/>
              <a:t>G.Hutchins</a:t>
            </a:r>
            <a:r>
              <a:rPr lang="nl-NL" dirty="0"/>
              <a:t>, </a:t>
            </a:r>
            <a:r>
              <a:rPr lang="nl-NL" dirty="0" err="1"/>
              <a:t>Toekomstklaar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45219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NHB">
      <a:dk1>
        <a:sysClr val="windowText" lastClr="000000"/>
      </a:dk1>
      <a:lt1>
        <a:sysClr val="window" lastClr="FFFFFF"/>
      </a:lt1>
      <a:dk2>
        <a:srgbClr val="6B6D70"/>
      </a:dk2>
      <a:lt2>
        <a:srgbClr val="E7E6E6"/>
      </a:lt2>
      <a:accent1>
        <a:srgbClr val="293770"/>
      </a:accent1>
      <a:accent2>
        <a:srgbClr val="E5251F"/>
      </a:accent2>
      <a:accent3>
        <a:srgbClr val="189CD8"/>
      </a:accent3>
      <a:accent4>
        <a:srgbClr val="E40870"/>
      </a:accent4>
      <a:accent5>
        <a:srgbClr val="FCC30A"/>
      </a:accent5>
      <a:accent6>
        <a:srgbClr val="0D9958"/>
      </a:accent6>
      <a:hlink>
        <a:srgbClr val="0563C1"/>
      </a:hlink>
      <a:folHlink>
        <a:srgbClr val="954F72"/>
      </a:folHlink>
    </a:clrScheme>
    <a:fontScheme name="KNHB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Uitgebreid.potx" id="{A7B0628E-027D-47A3-BBE5-6B81C8962932}" vid="{C07A6F57-7D69-4CBA-BBD8-9117B1E362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71</Words>
  <Application>Microsoft Office PowerPoint</Application>
  <PresentationFormat>Breedbeeld</PresentationFormat>
  <Paragraphs>20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Verdana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Carel van der Staak</cp:lastModifiedBy>
  <cp:revision>58</cp:revision>
  <dcterms:created xsi:type="dcterms:W3CDTF">2017-02-28T12:36:03Z</dcterms:created>
  <dcterms:modified xsi:type="dcterms:W3CDTF">2017-09-20T17:27:54Z</dcterms:modified>
</cp:coreProperties>
</file>