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</p:sldIdLst>
  <p:sldSz cx="9906000" cy="6858000" type="A4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37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94026" y="1709739"/>
            <a:ext cx="7800976" cy="1724838"/>
          </a:xfrm>
        </p:spPr>
        <p:txBody>
          <a:bodyPr anchor="b">
            <a:normAutofit/>
          </a:bodyPr>
          <a:lstStyle>
            <a:lvl1pPr algn="ctr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94026" y="3434578"/>
            <a:ext cx="7800976" cy="2141033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1208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025" y="1049337"/>
            <a:ext cx="7800976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8288" indent="-268288">
              <a:buFont typeface="Verdana" panose="020B0604030504040204" pitchFamily="34" charset="0"/>
              <a:buChar char="–"/>
              <a:defRPr sz="1900"/>
            </a:lvl1pPr>
            <a:lvl2pPr marL="534988" indent="-266700">
              <a:buFont typeface="Verdana" panose="020B0604030504040204" pitchFamily="34" charset="0"/>
              <a:buChar char="–"/>
              <a:defRPr sz="1900"/>
            </a:lvl2pPr>
            <a:lvl3pPr marL="803275" indent="-268288">
              <a:buFont typeface="Verdana" panose="020B0604030504040204" pitchFamily="34" charset="0"/>
              <a:buChar char="–"/>
              <a:defRPr sz="1900"/>
            </a:lvl3pPr>
            <a:lvl4pPr marL="1081088" indent="-277813">
              <a:buFont typeface="Verdana" panose="020B0604030504040204" pitchFamily="34" charset="0"/>
              <a:buChar char="–"/>
              <a:defRPr sz="1900"/>
            </a:lvl4pPr>
            <a:lvl5pPr marL="1347788" indent="-266700">
              <a:buFont typeface="Verdana" panose="020B0604030504040204" pitchFamily="34" charset="0"/>
              <a:buChar char="–"/>
              <a:defRPr sz="19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1AE-2F21-4751-BB7E-CAA60DF4B889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41B8-6575-463E-9C7F-DE246C947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9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met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025" y="1049337"/>
            <a:ext cx="7800976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1AE-2F21-4751-BB7E-CAA60DF4B889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41B8-6575-463E-9C7F-DE246C947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7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afbeelding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026" y="1109335"/>
            <a:ext cx="4682034" cy="7762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1AE-2F21-4751-BB7E-CAA60DF4B889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41B8-6575-463E-9C7F-DE246C947B8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1194027" y="1962615"/>
            <a:ext cx="4042865" cy="421434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6094307" y="4004837"/>
            <a:ext cx="3802500" cy="26499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6094307" y="1280242"/>
            <a:ext cx="3802500" cy="262698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64419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afbeelding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1AE-2F21-4751-BB7E-CAA60DF4B889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41B8-6575-463E-9C7F-DE246C947B8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028503" y="3441701"/>
            <a:ext cx="4868303" cy="32130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0" y="3441701"/>
            <a:ext cx="4883537" cy="32130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94025" y="1049337"/>
            <a:ext cx="7800976" cy="7762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/>
          </p:nvPr>
        </p:nvSpPr>
        <p:spPr>
          <a:xfrm>
            <a:off x="1194026" y="1825626"/>
            <a:ext cx="7800976" cy="151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730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e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679" y="1101621"/>
            <a:ext cx="4493403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1AE-2F21-4751-BB7E-CAA60DF4B889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41B8-6575-463E-9C7F-DE246C947B8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4680" y="2012846"/>
            <a:ext cx="4493402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-1" y="1101622"/>
            <a:ext cx="4747632" cy="554047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25814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1AE-2F21-4751-BB7E-CAA60DF4B889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41B8-6575-463E-9C7F-DE246C947B8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0" y="3950772"/>
            <a:ext cx="3246750" cy="270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9"/>
          <p:cNvSpPr>
            <a:spLocks noGrp="1"/>
          </p:cNvSpPr>
          <p:nvPr>
            <p:ph type="pic" sz="quarter" idx="16"/>
          </p:nvPr>
        </p:nvSpPr>
        <p:spPr>
          <a:xfrm>
            <a:off x="3329625" y="3950772"/>
            <a:ext cx="3246750" cy="270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17"/>
          </p:nvPr>
        </p:nvSpPr>
        <p:spPr>
          <a:xfrm>
            <a:off x="6659250" y="3950772"/>
            <a:ext cx="3246750" cy="270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9"/>
          <p:cNvSpPr>
            <a:spLocks noGrp="1"/>
          </p:cNvSpPr>
          <p:nvPr>
            <p:ph type="pic" sz="quarter" idx="18"/>
          </p:nvPr>
        </p:nvSpPr>
        <p:spPr>
          <a:xfrm>
            <a:off x="0" y="1122699"/>
            <a:ext cx="3246750" cy="270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afbeelding 9"/>
          <p:cNvSpPr>
            <a:spLocks noGrp="1"/>
          </p:cNvSpPr>
          <p:nvPr>
            <p:ph type="pic" sz="quarter" idx="19"/>
          </p:nvPr>
        </p:nvSpPr>
        <p:spPr>
          <a:xfrm>
            <a:off x="3329625" y="1122699"/>
            <a:ext cx="3246750" cy="270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0"/>
          </p:nvPr>
        </p:nvSpPr>
        <p:spPr>
          <a:xfrm>
            <a:off x="6659250" y="1122699"/>
            <a:ext cx="3246750" cy="270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260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1AE-2F21-4751-BB7E-CAA60DF4B889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41B8-6575-463E-9C7F-DE246C947B8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0" y="671513"/>
            <a:ext cx="9906000" cy="597058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475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58943" y="1126836"/>
            <a:ext cx="8074089" cy="1365632"/>
          </a:xfrm>
        </p:spPr>
        <p:txBody>
          <a:bodyPr anchor="b"/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077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94025" y="1049337"/>
            <a:ext cx="7800976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94026" y="1825625"/>
            <a:ext cx="7800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94026" y="6642100"/>
            <a:ext cx="1715862" cy="19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70E6C1AE-2F21-4751-BB7E-CAA60DF4B889}" type="datetimeFigureOut">
              <a:rPr lang="nl-NL" smtClean="0"/>
              <a:pPr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51402" y="6642100"/>
            <a:ext cx="3573236" cy="19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96113" y="6642100"/>
            <a:ext cx="1998889" cy="19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43D541B8-6575-463E-9C7F-DE246C947B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4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8" r:id="rId4"/>
    <p:sldLayoutId id="2147483660" r:id="rId5"/>
    <p:sldLayoutId id="2147483661" r:id="rId6"/>
    <p:sldLayoutId id="2147483662" r:id="rId7"/>
    <p:sldLayoutId id="2147483655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20000"/>
        </a:lnSpc>
        <a:spcBef>
          <a:spcPts val="1000"/>
        </a:spcBef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20000"/>
        </a:lnSpc>
        <a:spcBef>
          <a:spcPts val="500"/>
        </a:spcBef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120000"/>
        </a:lnSpc>
        <a:spcBef>
          <a:spcPts val="500"/>
        </a:spcBef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defTabSz="914400" rtl="0" eaLnBrk="1" latinLnBrk="0" hangingPunct="1">
        <a:lnSpc>
          <a:spcPct val="120000"/>
        </a:lnSpc>
        <a:spcBef>
          <a:spcPts val="500"/>
        </a:spcBef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6700" algn="l" defTabSz="914400" rtl="0" eaLnBrk="1" latinLnBrk="0" hangingPunct="1">
        <a:lnSpc>
          <a:spcPct val="120000"/>
        </a:lnSpc>
        <a:spcBef>
          <a:spcPts val="500"/>
        </a:spcBef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CA53DBC-1ED8-4549-89AE-E62237C1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/>
              <a:t>Rapport</a:t>
            </a:r>
            <a:r>
              <a:rPr lang="nl-NL" dirty="0"/>
              <a:t> </a:t>
            </a:r>
            <a:r>
              <a:rPr lang="nl-NL" sz="3000" dirty="0"/>
              <a:t>ledenenquête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1508AC2-2544-496E-97DC-DB8125DA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Samengesteld op basis van gestelde vragen in ledenenquête</a:t>
            </a:r>
          </a:p>
          <a:p>
            <a:r>
              <a:rPr lang="nl-NL" sz="1800" dirty="0"/>
              <a:t>Opgebouwd in verschillende rapportages:</a:t>
            </a:r>
          </a:p>
          <a:p>
            <a:pPr marL="611188" lvl="1" indent="-342900">
              <a:buFont typeface="+mj-lt"/>
              <a:buAutoNum type="arabicPeriod"/>
            </a:pPr>
            <a:r>
              <a:rPr lang="nl-NL" sz="1800" dirty="0"/>
              <a:t>Totaal rapportage</a:t>
            </a:r>
          </a:p>
          <a:p>
            <a:pPr marL="1157288" lvl="3" indent="-342900"/>
            <a:r>
              <a:rPr lang="nl-NL" sz="1800" dirty="0"/>
              <a:t>Achtergrondinformatie</a:t>
            </a:r>
          </a:p>
          <a:p>
            <a:pPr marL="1157288" lvl="3" indent="-342900"/>
            <a:r>
              <a:rPr lang="nl-NL" sz="1800" dirty="0"/>
              <a:t>Resultaten stellingen: alle leden</a:t>
            </a:r>
          </a:p>
          <a:p>
            <a:pPr marL="611188" lvl="1" indent="-342900">
              <a:buFont typeface="+mj-lt"/>
              <a:buAutoNum type="arabicPeriod"/>
            </a:pPr>
            <a:r>
              <a:rPr lang="nl-NL" sz="1800" dirty="0"/>
              <a:t>Rapportages gefilterd per doelgroep</a:t>
            </a:r>
          </a:p>
          <a:p>
            <a:pPr marL="1157288" lvl="3" indent="-342900"/>
            <a:r>
              <a:rPr lang="nl-NL" sz="1800" dirty="0"/>
              <a:t>Achtergrondinformatie</a:t>
            </a:r>
          </a:p>
          <a:p>
            <a:pPr marL="1157288" lvl="3" indent="-342900"/>
            <a:r>
              <a:rPr lang="nl-NL" sz="1800" dirty="0"/>
              <a:t>Resultaten stellingen: per doelgroep</a:t>
            </a:r>
          </a:p>
          <a:p>
            <a:pPr marL="268288" lvl="1" indent="0">
              <a:buNone/>
            </a:pPr>
            <a:endParaRPr lang="nl-NL" sz="1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1E54AA9-5307-4096-AC8F-85C71F748911}"/>
              </a:ext>
            </a:extLst>
          </p:cNvPr>
          <p:cNvSpPr txBox="1"/>
          <p:nvPr/>
        </p:nvSpPr>
        <p:spPr>
          <a:xfrm>
            <a:off x="7934740" y="6128166"/>
            <a:ext cx="199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Versie januari 2019</a:t>
            </a:r>
          </a:p>
        </p:txBody>
      </p:sp>
    </p:spTree>
    <p:extLst>
      <p:ext uri="{BB962C8B-B14F-4D97-AF65-F5344CB8AC3E}">
        <p14:creationId xmlns:p14="http://schemas.microsoft.com/office/powerpoint/2010/main" val="18310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CA53DBC-1ED8-4549-89AE-E62237C1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/>
              <a:t>Achtergrondinformatie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1E54AA9-5307-4096-AC8F-85C71F748911}"/>
              </a:ext>
            </a:extLst>
          </p:cNvPr>
          <p:cNvSpPr txBox="1"/>
          <p:nvPr/>
        </p:nvSpPr>
        <p:spPr>
          <a:xfrm>
            <a:off x="7934740" y="6128166"/>
            <a:ext cx="199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Versie januari 2019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D0F55B-DFE2-4D1B-9CE0-169F2BB7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1"/>
          <a:stretch/>
        </p:blipFill>
        <p:spPr>
          <a:xfrm>
            <a:off x="1438183" y="1825625"/>
            <a:ext cx="3394373" cy="19449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DEA6A-4950-444F-B10C-A2BD1A3C2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8" r="17056"/>
          <a:stretch/>
        </p:blipFill>
        <p:spPr>
          <a:xfrm>
            <a:off x="4837912" y="3471490"/>
            <a:ext cx="3096828" cy="21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CA53DBC-1ED8-4549-89AE-E62237C1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Resultaten stellingen: alle leden</a:t>
            </a:r>
            <a:endParaRPr lang="nl-NL" sz="3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1E54AA9-5307-4096-AC8F-85C71F748911}"/>
              </a:ext>
            </a:extLst>
          </p:cNvPr>
          <p:cNvSpPr txBox="1"/>
          <p:nvPr/>
        </p:nvSpPr>
        <p:spPr>
          <a:xfrm>
            <a:off x="7934740" y="6128166"/>
            <a:ext cx="199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Versie januari 2019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8888548-F963-44ED-A356-BF143EB8F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46564"/>
              </p:ext>
            </p:extLst>
          </p:nvPr>
        </p:nvGraphicFramePr>
        <p:xfrm>
          <a:off x="1194025" y="2154098"/>
          <a:ext cx="8030099" cy="1737433"/>
        </p:xfrm>
        <a:graphic>
          <a:graphicData uri="http://schemas.openxmlformats.org/drawingml/2006/table">
            <a:tbl>
              <a:tblPr firstRow="1" bandRow="1"/>
              <a:tblGrid>
                <a:gridCol w="1913384">
                  <a:extLst>
                    <a:ext uri="{9D8B030D-6E8A-4147-A177-3AD203B41FA5}">
                      <a16:colId xmlns:a16="http://schemas.microsoft.com/office/drawing/2014/main" val="534589840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1071254093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582914403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3712682736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4288594497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3631912859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3979827134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2483482654"/>
                    </a:ext>
                  </a:extLst>
                </a:gridCol>
              </a:tblGrid>
              <a:tr h="411549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Zeer</a:t>
                      </a:r>
                      <a:r>
                        <a:rPr lang="en-US" sz="1000" i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mee</a:t>
                      </a:r>
                      <a:r>
                        <a:rPr lang="en-US" sz="1000" i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eens</a:t>
                      </a:r>
                      <a:endParaRPr lang="en-US" sz="1000" i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Mee</a:t>
                      </a:r>
                      <a:r>
                        <a:rPr lang="en-US" sz="1000" i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eens</a:t>
                      </a:r>
                      <a:endParaRPr lang="en-US" sz="1000" i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Neutraal</a:t>
                      </a:r>
                      <a:endParaRPr lang="en-US" sz="1000" i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Oneens</a:t>
                      </a:r>
                      <a:endParaRPr lang="en-US" sz="1000" i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Zeer</a:t>
                      </a:r>
                      <a:r>
                        <a:rPr lang="en-US" sz="1000" i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i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oneens</a:t>
                      </a:r>
                      <a:endParaRPr lang="en-US" sz="1000" i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NVT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i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Responses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19344"/>
                  </a:ext>
                </a:extLst>
              </a:tr>
              <a:tr h="378824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ben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tevreden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over de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tijd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waarop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train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41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91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5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5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1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21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162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13207"/>
                  </a:ext>
                </a:extLst>
              </a:tr>
              <a:tr h="378824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ben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tevreden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over de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dagen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waarop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train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580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3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21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162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44150"/>
                  </a:ext>
                </a:extLst>
              </a:tr>
              <a:tr h="568236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ben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tevreden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over het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aantal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trainingsmomenten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krijg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een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jaar</a:t>
                      </a: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41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611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7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31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>
                          <a:solidFill>
                            <a:srgbClr val="252525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4C826">
                        <a:alpha val="121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r>
                        <a:rPr lang="en-US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162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2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74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CA53DBC-1ED8-4549-89AE-E62237C1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/>
              <a:t>Resultaten stellingen: gefilterd per doelgroep</a:t>
            </a:r>
            <a:endParaRPr lang="nl-NL" sz="3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1E54AA9-5307-4096-AC8F-85C71F748911}"/>
              </a:ext>
            </a:extLst>
          </p:cNvPr>
          <p:cNvSpPr txBox="1"/>
          <p:nvPr/>
        </p:nvSpPr>
        <p:spPr>
          <a:xfrm>
            <a:off x="7934740" y="6128166"/>
            <a:ext cx="199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Versie januari 2019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CEB376-DFE4-4CD3-B4D5-38759592D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3" t="41038" r="34848" b="45031"/>
          <a:stretch/>
        </p:blipFill>
        <p:spPr>
          <a:xfrm>
            <a:off x="1194024" y="2104008"/>
            <a:ext cx="7753285" cy="197084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BF87134-B8E1-4797-B9A9-1CD276594898}"/>
              </a:ext>
            </a:extLst>
          </p:cNvPr>
          <p:cNvSpPr/>
          <p:nvPr/>
        </p:nvSpPr>
        <p:spPr>
          <a:xfrm>
            <a:off x="6729274" y="2104008"/>
            <a:ext cx="1624614" cy="24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1363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NHB">
      <a:dk1>
        <a:sysClr val="windowText" lastClr="000000"/>
      </a:dk1>
      <a:lt1>
        <a:sysClr val="window" lastClr="FFFFFF"/>
      </a:lt1>
      <a:dk2>
        <a:srgbClr val="6B6D70"/>
      </a:dk2>
      <a:lt2>
        <a:srgbClr val="E7E6E6"/>
      </a:lt2>
      <a:accent1>
        <a:srgbClr val="293770"/>
      </a:accent1>
      <a:accent2>
        <a:srgbClr val="E5251F"/>
      </a:accent2>
      <a:accent3>
        <a:srgbClr val="189CD8"/>
      </a:accent3>
      <a:accent4>
        <a:srgbClr val="E40870"/>
      </a:accent4>
      <a:accent5>
        <a:srgbClr val="FCC30A"/>
      </a:accent5>
      <a:accent6>
        <a:srgbClr val="0D9958"/>
      </a:accent6>
      <a:hlink>
        <a:srgbClr val="0563C1"/>
      </a:hlink>
      <a:folHlink>
        <a:srgbClr val="954F72"/>
      </a:folHlink>
    </a:clrScheme>
    <a:fontScheme name="KNH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Uitgebreid.potx" id="{8E888F2F-6664-42E5-836E-1D7C8857ADF1}" vid="{EE223FE4-50E8-4F2D-9205-2428F64E72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24B0136BBC74F9F9CB50F66A7B1E2" ma:contentTypeVersion="7" ma:contentTypeDescription="Een nieuw document maken." ma:contentTypeScope="" ma:versionID="c25e5fbdbb6345f0f5e71faaa9191a0d">
  <xsd:schema xmlns:xsd="http://www.w3.org/2001/XMLSchema" xmlns:xs="http://www.w3.org/2001/XMLSchema" xmlns:p="http://schemas.microsoft.com/office/2006/metadata/properties" xmlns:ns2="21b756d8-276a-4689-bf39-263abe206527" xmlns:ns3="e08c518c-a8a3-4c18-a3b0-4e8eca463b80" targetNamespace="http://schemas.microsoft.com/office/2006/metadata/properties" ma:root="true" ma:fieldsID="b0fd659887661d0f34d232aad35c0d32" ns2:_="" ns3:_="">
    <xsd:import namespace="21b756d8-276a-4689-bf39-263abe206527"/>
    <xsd:import namespace="e08c518c-a8a3-4c18-a3b0-4e8eca463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756d8-276a-4689-bf39-263abe206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c518c-a8a3-4c18-a3b0-4e8eca463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6AA16B-165E-4A46-8241-4CCB16092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7DBA85-01FF-4DEC-9E4C-E610FB05F5A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d7ba58cd-9c21-44be-9437-21537d42cc00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b70162c-a828-4298-bcca-2eddab525a50"/>
    <ds:schemaRef ds:uri="78a02f64-5f89-4d6a-b4ea-e434d8958b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4CDA11-F6A5-4593-98EF-109DE366CB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756d8-276a-4689-bf39-263abe206527"/>
    <ds:schemaRef ds:uri="e08c518c-a8a3-4c18-a3b0-4e8eca463b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Presentatie_Uitgebreid</Template>
  <TotalTime>96</TotalTime>
  <Words>121</Words>
  <Application>Microsoft Office PowerPoint</Application>
  <PresentationFormat>A4 (210 x 297 mm)</PresentationFormat>
  <Paragraphs>48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Verdana</vt:lpstr>
      <vt:lpstr>Kantoorthema</vt:lpstr>
      <vt:lpstr>Rapport ledenenquête</vt:lpstr>
      <vt:lpstr>Achtergrondinformatie</vt:lpstr>
      <vt:lpstr>Resultaten stellingen: alle leden</vt:lpstr>
      <vt:lpstr>Resultaten stellingen: gefilterd per doelgroep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Huisregels gebruik auto’s KNHB</dc:title>
  <dc:creator>Dave Vonk</dc:creator>
  <cp:lastModifiedBy>Competitie KNHB</cp:lastModifiedBy>
  <cp:revision>13</cp:revision>
  <cp:lastPrinted>2018-12-28T10:54:50Z</cp:lastPrinted>
  <dcterms:created xsi:type="dcterms:W3CDTF">2018-12-24T11:57:54Z</dcterms:created>
  <dcterms:modified xsi:type="dcterms:W3CDTF">2019-02-28T09:45:44Z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0x0101008DF24B0136BBC74F9F9CB50F66A7B1E2</vt:lpwstr>
  </property>
</Properties>
</file>