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256" r:id="rId5"/>
    <p:sldId id="257" r:id="rId6"/>
    <p:sldId id="258" r:id="rId7"/>
    <p:sldId id="290" r:id="rId8"/>
    <p:sldId id="292" r:id="rId9"/>
    <p:sldId id="293" r:id="rId10"/>
    <p:sldId id="294" r:id="rId11"/>
    <p:sldId id="295" r:id="rId12"/>
    <p:sldId id="296" r:id="rId13"/>
    <p:sldId id="297" r:id="rId14"/>
    <p:sldId id="265" r:id="rId15"/>
    <p:sldId id="266" r:id="rId16"/>
    <p:sldId id="267" r:id="rId17"/>
    <p:sldId id="268" r:id="rId18"/>
    <p:sldId id="285" r:id="rId19"/>
    <p:sldId id="288" r:id="rId20"/>
    <p:sldId id="269" r:id="rId21"/>
    <p:sldId id="273" r:id="rId22"/>
    <p:sldId id="274" r:id="rId23"/>
    <p:sldId id="270" r:id="rId24"/>
    <p:sldId id="275" r:id="rId25"/>
    <p:sldId id="271" r:id="rId26"/>
    <p:sldId id="272" r:id="rId27"/>
    <p:sldId id="276" r:id="rId28"/>
    <p:sldId id="277" r:id="rId29"/>
    <p:sldId id="284" r:id="rId30"/>
    <p:sldId id="286" r:id="rId31"/>
    <p:sldId id="279" r:id="rId32"/>
    <p:sldId id="280" r:id="rId33"/>
    <p:sldId id="281" r:id="rId34"/>
    <p:sldId id="291" r:id="rId35"/>
    <p:sldId id="287" r:id="rId36"/>
    <p:sldId id="283" r:id="rId37"/>
  </p:sldIdLst>
  <p:sldSz cx="12192000" cy="6858000"/>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A17"/>
    <a:srgbClr val="FFC70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BB0A45-C69A-4657-890B-2960079401F6}" v="1" dt="2023-08-03T09:14:26.0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4372" autoAdjust="0"/>
  </p:normalViewPr>
  <p:slideViewPr>
    <p:cSldViewPr snapToGrid="0">
      <p:cViewPr varScale="1">
        <p:scale>
          <a:sx n="64" d="100"/>
          <a:sy n="64" d="100"/>
        </p:scale>
        <p:origin x="1426" y="53"/>
      </p:cViewPr>
      <p:guideLst/>
    </p:cSldViewPr>
  </p:slideViewPr>
  <p:outlineViewPr>
    <p:cViewPr>
      <p:scale>
        <a:sx n="33" d="100"/>
        <a:sy n="33" d="100"/>
      </p:scale>
      <p:origin x="0" y="-11629"/>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gnes de Kuijper" userId="6d8fd9a9-5dc0-44b8-a8c8-0e967e10bb41" providerId="ADAL" clId="{91BB0A45-C69A-4657-890B-2960079401F6}"/>
    <pc:docChg chg="undo redo custSel delSld modSld">
      <pc:chgData name="Agnes de Kuijper" userId="6d8fd9a9-5dc0-44b8-a8c8-0e967e10bb41" providerId="ADAL" clId="{91BB0A45-C69A-4657-890B-2960079401F6}" dt="2023-08-03T09:28:22.173" v="345" actId="20577"/>
      <pc:docMkLst>
        <pc:docMk/>
      </pc:docMkLst>
      <pc:sldChg chg="modSp mod">
        <pc:chgData name="Agnes de Kuijper" userId="6d8fd9a9-5dc0-44b8-a8c8-0e967e10bb41" providerId="ADAL" clId="{91BB0A45-C69A-4657-890B-2960079401F6}" dt="2023-08-03T09:16:51.136" v="333" actId="6549"/>
        <pc:sldMkLst>
          <pc:docMk/>
          <pc:sldMk cId="1064173210" sldId="269"/>
        </pc:sldMkLst>
        <pc:spChg chg="mod">
          <ac:chgData name="Agnes de Kuijper" userId="6d8fd9a9-5dc0-44b8-a8c8-0e967e10bb41" providerId="ADAL" clId="{91BB0A45-C69A-4657-890B-2960079401F6}" dt="2023-08-03T09:16:51.136" v="333" actId="6549"/>
          <ac:spMkLst>
            <pc:docMk/>
            <pc:sldMk cId="1064173210" sldId="269"/>
            <ac:spMk id="2" creationId="{43D9C1AE-14AA-4A10-BDB2-803E30E76739}"/>
          </ac:spMkLst>
        </pc:spChg>
      </pc:sldChg>
      <pc:sldChg chg="addSp delSp modSp mod">
        <pc:chgData name="Agnes de Kuijper" userId="6d8fd9a9-5dc0-44b8-a8c8-0e967e10bb41" providerId="ADAL" clId="{91BB0A45-C69A-4657-890B-2960079401F6}" dt="2023-08-03T09:17:11.760" v="334" actId="1076"/>
        <pc:sldMkLst>
          <pc:docMk/>
          <pc:sldMk cId="3119128366" sldId="270"/>
        </pc:sldMkLst>
        <pc:picChg chg="del">
          <ac:chgData name="Agnes de Kuijper" userId="6d8fd9a9-5dc0-44b8-a8c8-0e967e10bb41" providerId="ADAL" clId="{91BB0A45-C69A-4657-890B-2960079401F6}" dt="2023-08-03T09:12:17.042" v="311" actId="478"/>
          <ac:picMkLst>
            <pc:docMk/>
            <pc:sldMk cId="3119128366" sldId="270"/>
            <ac:picMk id="4" creationId="{D02B8478-4ABA-47E1-8925-CC51E863A343}"/>
          </ac:picMkLst>
        </pc:picChg>
        <pc:picChg chg="add mod">
          <ac:chgData name="Agnes de Kuijper" userId="6d8fd9a9-5dc0-44b8-a8c8-0e967e10bb41" providerId="ADAL" clId="{91BB0A45-C69A-4657-890B-2960079401F6}" dt="2023-08-03T09:17:11.760" v="334" actId="1076"/>
          <ac:picMkLst>
            <pc:docMk/>
            <pc:sldMk cId="3119128366" sldId="270"/>
            <ac:picMk id="5" creationId="{43F7D396-DB15-D4D7-C0E9-24089DAB9E8B}"/>
          </ac:picMkLst>
        </pc:picChg>
        <pc:picChg chg="add mod">
          <ac:chgData name="Agnes de Kuijper" userId="6d8fd9a9-5dc0-44b8-a8c8-0e967e10bb41" providerId="ADAL" clId="{91BB0A45-C69A-4657-890B-2960079401F6}" dt="2023-08-03T09:13:43.546" v="325" actId="1076"/>
          <ac:picMkLst>
            <pc:docMk/>
            <pc:sldMk cId="3119128366" sldId="270"/>
            <ac:picMk id="7" creationId="{8B4304A2-A94B-0129-0391-475A25B098F5}"/>
          </ac:picMkLst>
        </pc:picChg>
      </pc:sldChg>
      <pc:sldChg chg="modNotesTx">
        <pc:chgData name="Agnes de Kuijper" userId="6d8fd9a9-5dc0-44b8-a8c8-0e967e10bb41" providerId="ADAL" clId="{91BB0A45-C69A-4657-890B-2960079401F6}" dt="2023-08-03T09:20:15.799" v="343" actId="6549"/>
        <pc:sldMkLst>
          <pc:docMk/>
          <pc:sldMk cId="1267536968" sldId="277"/>
        </pc:sldMkLst>
      </pc:sldChg>
      <pc:sldChg chg="del">
        <pc:chgData name="Agnes de Kuijper" userId="6d8fd9a9-5dc0-44b8-a8c8-0e967e10bb41" providerId="ADAL" clId="{91BB0A45-C69A-4657-890B-2960079401F6}" dt="2023-08-03T09:22:32.548" v="344" actId="47"/>
        <pc:sldMkLst>
          <pc:docMk/>
          <pc:sldMk cId="1974558417" sldId="278"/>
        </pc:sldMkLst>
      </pc:sldChg>
      <pc:sldChg chg="modNotesTx">
        <pc:chgData name="Agnes de Kuijper" userId="6d8fd9a9-5dc0-44b8-a8c8-0e967e10bb41" providerId="ADAL" clId="{91BB0A45-C69A-4657-890B-2960079401F6}" dt="2023-08-03T09:28:22.173" v="345" actId="20577"/>
        <pc:sldMkLst>
          <pc:docMk/>
          <pc:sldMk cId="4112589434" sldId="281"/>
        </pc:sldMkLst>
      </pc:sldChg>
      <pc:sldChg chg="modSp mod modNotesTx">
        <pc:chgData name="Agnes de Kuijper" userId="6d8fd9a9-5dc0-44b8-a8c8-0e967e10bb41" providerId="ADAL" clId="{91BB0A45-C69A-4657-890B-2960079401F6}" dt="2023-08-03T09:10:23.877" v="310" actId="6549"/>
        <pc:sldMkLst>
          <pc:docMk/>
          <pc:sldMk cId="23475402" sldId="284"/>
        </pc:sldMkLst>
        <pc:spChg chg="mod">
          <ac:chgData name="Agnes de Kuijper" userId="6d8fd9a9-5dc0-44b8-a8c8-0e967e10bb41" providerId="ADAL" clId="{91BB0A45-C69A-4657-890B-2960079401F6}" dt="2023-08-03T09:06:07.422" v="0" actId="20577"/>
          <ac:spMkLst>
            <pc:docMk/>
            <pc:sldMk cId="23475402" sldId="284"/>
            <ac:spMk id="2" creationId="{FA754F50-B7FE-46F8-A6C7-F45A04164890}"/>
          </ac:spMkLst>
        </pc:spChg>
        <pc:spChg chg="mod">
          <ac:chgData name="Agnes de Kuijper" userId="6d8fd9a9-5dc0-44b8-a8c8-0e967e10bb41" providerId="ADAL" clId="{91BB0A45-C69A-4657-890B-2960079401F6}" dt="2023-08-03T09:10:23.877" v="310" actId="6549"/>
          <ac:spMkLst>
            <pc:docMk/>
            <pc:sldMk cId="23475402" sldId="284"/>
            <ac:spMk id="3" creationId="{EA5A9BB4-1F96-4B1B-8D97-2ACADAB8F9AE}"/>
          </ac:spMkLst>
        </pc:spChg>
      </pc:sldChg>
      <pc:sldChg chg="modSp mod">
        <pc:chgData name="Agnes de Kuijper" userId="6d8fd9a9-5dc0-44b8-a8c8-0e967e10bb41" providerId="ADAL" clId="{91BB0A45-C69A-4657-890B-2960079401F6}" dt="2023-08-03T09:09:06.773" v="291" actId="20577"/>
        <pc:sldMkLst>
          <pc:docMk/>
          <pc:sldMk cId="701662537" sldId="286"/>
        </pc:sldMkLst>
        <pc:spChg chg="mod">
          <ac:chgData name="Agnes de Kuijper" userId="6d8fd9a9-5dc0-44b8-a8c8-0e967e10bb41" providerId="ADAL" clId="{91BB0A45-C69A-4657-890B-2960079401F6}" dt="2023-08-03T09:09:06.773" v="291" actId="20577"/>
          <ac:spMkLst>
            <pc:docMk/>
            <pc:sldMk cId="701662537" sldId="286"/>
            <ac:spMk id="2" creationId="{8C1566D4-3489-4EF8-B3FD-5F4DF6E0686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E836751-94B4-45CB-AB9D-60317CF8BAC2}" type="datetimeFigureOut">
              <a:rPr lang="nl-NL" smtClean="0"/>
              <a:t>3-8-2023</a:t>
            </a:fld>
            <a:endParaRPr lang="nl-NL"/>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C7B8B89-F4CC-4DB4-865E-F0BE45FD2292}" type="slidenum">
              <a:rPr lang="nl-NL" smtClean="0"/>
              <a:t>‹nr.›</a:t>
            </a:fld>
            <a:endParaRPr lang="nl-NL"/>
          </a:p>
        </p:txBody>
      </p:sp>
    </p:spTree>
    <p:extLst>
      <p:ext uri="{BB962C8B-B14F-4D97-AF65-F5344CB8AC3E}">
        <p14:creationId xmlns:p14="http://schemas.microsoft.com/office/powerpoint/2010/main" val="3210267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knhb.nl/workshops/een-beetje-opvoeder"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CC7B8B89-F4CC-4DB4-865E-F0BE45FD2292}" type="slidenum">
              <a:rPr lang="nl-NL" smtClean="0"/>
              <a:t>1</a:t>
            </a:fld>
            <a:endParaRPr lang="nl-NL"/>
          </a:p>
        </p:txBody>
      </p:sp>
    </p:spTree>
    <p:extLst>
      <p:ext uri="{BB962C8B-B14F-4D97-AF65-F5344CB8AC3E}">
        <p14:creationId xmlns:p14="http://schemas.microsoft.com/office/powerpoint/2010/main" val="2791848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C7B8B89-F4CC-4DB4-865E-F0BE45FD2292}" type="slidenum">
              <a:rPr lang="nl-NL" smtClean="0"/>
              <a:t>12</a:t>
            </a:fld>
            <a:endParaRPr lang="nl-NL"/>
          </a:p>
        </p:txBody>
      </p:sp>
    </p:spTree>
    <p:extLst>
      <p:ext uri="{BB962C8B-B14F-4D97-AF65-F5344CB8AC3E}">
        <p14:creationId xmlns:p14="http://schemas.microsoft.com/office/powerpoint/2010/main" val="1174072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br>
              <a:rPr lang="nl-NL" b="0" dirty="0"/>
            </a:br>
            <a:r>
              <a:rPr lang="nl-NL" b="0" dirty="0"/>
              <a:t>Vraag het je kind! </a:t>
            </a:r>
            <a:br>
              <a:rPr lang="nl-NL" b="0" dirty="0"/>
            </a:br>
            <a:r>
              <a:rPr lang="nl-NL" b="0" dirty="0"/>
              <a:t>Welk antwoord verwacht je van je kind op de vraag: ‘Welk gedrag van ouders zie jij graag langs de lijn?’ </a:t>
            </a:r>
          </a:p>
          <a:p>
            <a:endParaRPr lang="nl-NL" dirty="0"/>
          </a:p>
          <a:p>
            <a:r>
              <a:rPr lang="nl-NL" dirty="0"/>
              <a:t>[Eventueel filmpje laten zien dat achter deze slide zit: https://youtu.be/gU42_U9eHlU </a:t>
            </a:r>
            <a:r>
              <a:rPr lang="nl-NL" dirty="0">
                <a:sym typeface="Wingdings" panose="05000000000000000000" pitchFamily="2" charset="2"/>
              </a:rPr>
              <a:t> S</a:t>
            </a:r>
            <a:r>
              <a:rPr lang="nl-NL" dirty="0"/>
              <a:t>portplezier met Jochem van Gelder: zeggen kinderen en ouders hetzelfde over sportplezier?]</a:t>
            </a:r>
          </a:p>
        </p:txBody>
      </p:sp>
      <p:sp>
        <p:nvSpPr>
          <p:cNvPr id="4" name="Tijdelijke aanduiding voor dianummer 3"/>
          <p:cNvSpPr>
            <a:spLocks noGrp="1"/>
          </p:cNvSpPr>
          <p:nvPr>
            <p:ph type="sldNum" sz="quarter" idx="5"/>
          </p:nvPr>
        </p:nvSpPr>
        <p:spPr/>
        <p:txBody>
          <a:bodyPr/>
          <a:lstStyle/>
          <a:p>
            <a:fld id="{CC7B8B89-F4CC-4DB4-865E-F0BE45FD2292}" type="slidenum">
              <a:rPr lang="nl-NL" smtClean="0"/>
              <a:t>13</a:t>
            </a:fld>
            <a:endParaRPr lang="nl-NL"/>
          </a:p>
        </p:txBody>
      </p:sp>
    </p:spTree>
    <p:extLst>
      <p:ext uri="{BB962C8B-B14F-4D97-AF65-F5344CB8AC3E}">
        <p14:creationId xmlns:p14="http://schemas.microsoft.com/office/powerpoint/2010/main" val="3283422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Ongeschreven regels in het hockey. Hockey is ook: </a:t>
            </a:r>
            <a:br>
              <a:rPr lang="nl-NL" dirty="0"/>
            </a:br>
            <a:endParaRPr lang="nl-NL" dirty="0"/>
          </a:p>
          <a:p>
            <a:r>
              <a:rPr lang="nl-NL" dirty="0"/>
              <a:t> - De tegenstander overeind helpen als hij valt</a:t>
            </a:r>
          </a:p>
          <a:p>
            <a:r>
              <a:rPr lang="nl-NL" dirty="0"/>
              <a:t> - Ranja drinken na de wedstrijd met de tegenstander</a:t>
            </a:r>
          </a:p>
          <a:p>
            <a:r>
              <a:rPr lang="nl-NL" dirty="0"/>
              <a:t> - De scheidsrechter bedanken na de wedstrijd</a:t>
            </a:r>
          </a:p>
          <a:p>
            <a:r>
              <a:rPr lang="nl-NL" dirty="0"/>
              <a:t> - Alle ouders samen positief langs de lijn</a:t>
            </a:r>
          </a:p>
          <a:p>
            <a:endParaRPr lang="nl-NL" dirty="0"/>
          </a:p>
        </p:txBody>
      </p:sp>
      <p:sp>
        <p:nvSpPr>
          <p:cNvPr id="4" name="Tijdelijke aanduiding voor dianummer 3"/>
          <p:cNvSpPr>
            <a:spLocks noGrp="1"/>
          </p:cNvSpPr>
          <p:nvPr>
            <p:ph type="sldNum" sz="quarter" idx="5"/>
          </p:nvPr>
        </p:nvSpPr>
        <p:spPr/>
        <p:txBody>
          <a:bodyPr/>
          <a:lstStyle/>
          <a:p>
            <a:fld id="{CC7B8B89-F4CC-4DB4-865E-F0BE45FD2292}" type="slidenum">
              <a:rPr lang="nl-NL" smtClean="0"/>
              <a:t>14</a:t>
            </a:fld>
            <a:endParaRPr lang="nl-NL"/>
          </a:p>
        </p:txBody>
      </p:sp>
    </p:spTree>
    <p:extLst>
      <p:ext uri="{BB962C8B-B14F-4D97-AF65-F5344CB8AC3E}">
        <p14:creationId xmlns:p14="http://schemas.microsoft.com/office/powerpoint/2010/main" val="3952010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CC7B8B89-F4CC-4DB4-865E-F0BE45FD2292}" type="slidenum">
              <a:rPr lang="nl-NL" smtClean="0"/>
              <a:t>15</a:t>
            </a:fld>
            <a:endParaRPr lang="nl-NL"/>
          </a:p>
        </p:txBody>
      </p:sp>
    </p:spTree>
    <p:extLst>
      <p:ext uri="{BB962C8B-B14F-4D97-AF65-F5344CB8AC3E}">
        <p14:creationId xmlns:p14="http://schemas.microsoft.com/office/powerpoint/2010/main" val="2508016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Bijvoorbeeld: </a:t>
            </a:r>
          </a:p>
          <a:p>
            <a:endParaRPr lang="nl-NL" dirty="0"/>
          </a:p>
          <a:p>
            <a:pPr marL="171450" indent="-171450">
              <a:buFont typeface="Arial" panose="020B0604020202020204" pitchFamily="34" charset="0"/>
              <a:buChar char="•"/>
            </a:pPr>
            <a:r>
              <a:rPr lang="nl-NL" sz="1200" dirty="0">
                <a:latin typeface="Verdana" panose="020B0604030504040204" pitchFamily="34" charset="0"/>
                <a:ea typeface="Verdana" panose="020B0604030504040204" pitchFamily="34" charset="0"/>
                <a:cs typeface="Verdana" panose="020B0604030504040204" pitchFamily="34" charset="0"/>
              </a:rPr>
              <a:t>Afmelden voor een training of wedstrijd</a:t>
            </a:r>
          </a:p>
          <a:p>
            <a:pPr marL="171450" indent="-171450">
              <a:buFont typeface="Arial" panose="020B0604020202020204" pitchFamily="34" charset="0"/>
              <a:buChar char="•"/>
            </a:pPr>
            <a:r>
              <a:rPr lang="nl-NL" sz="1200" dirty="0">
                <a:latin typeface="Verdana" panose="020B0604030504040204" pitchFamily="34" charset="0"/>
                <a:ea typeface="Verdana" panose="020B0604030504040204" pitchFamily="34" charset="0"/>
                <a:cs typeface="Verdana" panose="020B0604030504040204" pitchFamily="34" charset="0"/>
              </a:rPr>
              <a:t>Rijden</a:t>
            </a:r>
          </a:p>
          <a:p>
            <a:pPr marL="171450" indent="-171450">
              <a:buFont typeface="Arial" panose="020B0604020202020204" pitchFamily="34" charset="0"/>
              <a:buChar char="•"/>
            </a:pPr>
            <a:r>
              <a:rPr lang="nl-NL" sz="1200" dirty="0">
                <a:latin typeface="Verdana" panose="020B0604030504040204" pitchFamily="34" charset="0"/>
                <a:ea typeface="Verdana" panose="020B0604030504040204" pitchFamily="34" charset="0"/>
                <a:cs typeface="Verdana" panose="020B0604030504040204" pitchFamily="34" charset="0"/>
              </a:rPr>
              <a:t>Fluiten</a:t>
            </a:r>
          </a:p>
          <a:p>
            <a:pPr marL="171450" indent="-171450">
              <a:buFont typeface="Arial" panose="020B0604020202020204" pitchFamily="34" charset="0"/>
              <a:buChar char="•"/>
            </a:pPr>
            <a:r>
              <a:rPr lang="nl-NL" sz="1200" dirty="0">
                <a:latin typeface="Verdana" panose="020B0604030504040204" pitchFamily="34" charset="0"/>
                <a:ea typeface="Verdana" panose="020B0604030504040204" pitchFamily="34" charset="0"/>
                <a:cs typeface="Verdana" panose="020B0604030504040204" pitchFamily="34" charset="0"/>
              </a:rPr>
              <a:t>Vrijwilligerswerk</a:t>
            </a:r>
          </a:p>
          <a:p>
            <a:pPr marL="171450" indent="-171450">
              <a:buFont typeface="Arial" panose="020B0604020202020204" pitchFamily="34" charset="0"/>
              <a:buChar char="•"/>
            </a:pPr>
            <a:r>
              <a:rPr lang="nl-NL" sz="1200" dirty="0">
                <a:latin typeface="Verdana" panose="020B0604030504040204" pitchFamily="34" charset="0"/>
                <a:ea typeface="Verdana" panose="020B0604030504040204" pitchFamily="34" charset="0"/>
                <a:cs typeface="Verdana" panose="020B0604030504040204" pitchFamily="34" charset="0"/>
              </a:rPr>
              <a:t>Enz. </a:t>
            </a:r>
          </a:p>
          <a:p>
            <a:endParaRPr lang="nl-NL" dirty="0"/>
          </a:p>
        </p:txBody>
      </p:sp>
      <p:sp>
        <p:nvSpPr>
          <p:cNvPr id="4" name="Tijdelijke aanduiding voor dianummer 3"/>
          <p:cNvSpPr>
            <a:spLocks noGrp="1"/>
          </p:cNvSpPr>
          <p:nvPr>
            <p:ph type="sldNum" sz="quarter" idx="5"/>
          </p:nvPr>
        </p:nvSpPr>
        <p:spPr/>
        <p:txBody>
          <a:bodyPr/>
          <a:lstStyle/>
          <a:p>
            <a:fld id="{CC7B8B89-F4CC-4DB4-865E-F0BE45FD2292}" type="slidenum">
              <a:rPr lang="nl-NL" smtClean="0"/>
              <a:t>16</a:t>
            </a:fld>
            <a:endParaRPr lang="nl-NL"/>
          </a:p>
        </p:txBody>
      </p:sp>
    </p:spTree>
    <p:extLst>
      <p:ext uri="{BB962C8B-B14F-4D97-AF65-F5344CB8AC3E}">
        <p14:creationId xmlns:p14="http://schemas.microsoft.com/office/powerpoint/2010/main" val="1113166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C7B8B89-F4CC-4DB4-865E-F0BE45FD2292}" type="slidenum">
              <a:rPr lang="nl-NL" smtClean="0"/>
              <a:t>17</a:t>
            </a:fld>
            <a:endParaRPr lang="nl-NL"/>
          </a:p>
        </p:txBody>
      </p:sp>
    </p:spTree>
    <p:extLst>
      <p:ext uri="{BB962C8B-B14F-4D97-AF65-F5344CB8AC3E}">
        <p14:creationId xmlns:p14="http://schemas.microsoft.com/office/powerpoint/2010/main" val="3192978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CC7B8B89-F4CC-4DB4-865E-F0BE45FD2292}" type="slidenum">
              <a:rPr lang="nl-NL" smtClean="0"/>
              <a:t>18</a:t>
            </a:fld>
            <a:endParaRPr lang="nl-NL"/>
          </a:p>
        </p:txBody>
      </p:sp>
    </p:spTree>
    <p:extLst>
      <p:ext uri="{BB962C8B-B14F-4D97-AF65-F5344CB8AC3E}">
        <p14:creationId xmlns:p14="http://schemas.microsoft.com/office/powerpoint/2010/main" val="1257337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CC7B8B89-F4CC-4DB4-865E-F0BE45FD2292}" type="slidenum">
              <a:rPr lang="nl-NL" smtClean="0"/>
              <a:t>19</a:t>
            </a:fld>
            <a:endParaRPr lang="nl-NL"/>
          </a:p>
        </p:txBody>
      </p:sp>
    </p:spTree>
    <p:extLst>
      <p:ext uri="{BB962C8B-B14F-4D97-AF65-F5344CB8AC3E}">
        <p14:creationId xmlns:p14="http://schemas.microsoft.com/office/powerpoint/2010/main" val="3023156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CC7B8B89-F4CC-4DB4-865E-F0BE45FD2292}" type="slidenum">
              <a:rPr lang="nl-NL" smtClean="0"/>
              <a:t>20</a:t>
            </a:fld>
            <a:endParaRPr lang="nl-NL"/>
          </a:p>
        </p:txBody>
      </p:sp>
    </p:spTree>
    <p:extLst>
      <p:ext uri="{BB962C8B-B14F-4D97-AF65-F5344CB8AC3E}">
        <p14:creationId xmlns:p14="http://schemas.microsoft.com/office/powerpoint/2010/main" val="2120319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C7B8B89-F4CC-4DB4-865E-F0BE45FD2292}" type="slidenum">
              <a:rPr lang="nl-NL" smtClean="0"/>
              <a:t>21</a:t>
            </a:fld>
            <a:endParaRPr lang="nl-NL"/>
          </a:p>
        </p:txBody>
      </p:sp>
    </p:spTree>
    <p:extLst>
      <p:ext uri="{BB962C8B-B14F-4D97-AF65-F5344CB8AC3E}">
        <p14:creationId xmlns:p14="http://schemas.microsoft.com/office/powerpoint/2010/main" val="3634032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is de algemene inhoudsopgave. Voel je vrij om hier als club zaken aan toe te voegen die voor jullie relevant zijn om de ouders te melden. Denk bijvoorbeeld aan vrijwilligersbeleid…</a:t>
            </a:r>
          </a:p>
        </p:txBody>
      </p:sp>
      <p:sp>
        <p:nvSpPr>
          <p:cNvPr id="4" name="Tijdelijke aanduiding voor dianummer 3"/>
          <p:cNvSpPr>
            <a:spLocks noGrp="1"/>
          </p:cNvSpPr>
          <p:nvPr>
            <p:ph type="sldNum" sz="quarter" idx="5"/>
          </p:nvPr>
        </p:nvSpPr>
        <p:spPr/>
        <p:txBody>
          <a:bodyPr/>
          <a:lstStyle/>
          <a:p>
            <a:fld id="{CC7B8B89-F4CC-4DB4-865E-F0BE45FD2292}" type="slidenum">
              <a:rPr lang="nl-NL" smtClean="0"/>
              <a:t>2</a:t>
            </a:fld>
            <a:endParaRPr lang="nl-NL"/>
          </a:p>
        </p:txBody>
      </p:sp>
    </p:spTree>
    <p:extLst>
      <p:ext uri="{BB962C8B-B14F-4D97-AF65-F5344CB8AC3E}">
        <p14:creationId xmlns:p14="http://schemas.microsoft.com/office/powerpoint/2010/main" val="7512628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C7B8B89-F4CC-4DB4-865E-F0BE45FD2292}" type="slidenum">
              <a:rPr lang="nl-NL" smtClean="0"/>
              <a:t>22</a:t>
            </a:fld>
            <a:endParaRPr lang="nl-NL"/>
          </a:p>
        </p:txBody>
      </p:sp>
    </p:spTree>
    <p:extLst>
      <p:ext uri="{BB962C8B-B14F-4D97-AF65-F5344CB8AC3E}">
        <p14:creationId xmlns:p14="http://schemas.microsoft.com/office/powerpoint/2010/main" val="36729830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C7B8B89-F4CC-4DB4-865E-F0BE45FD2292}" type="slidenum">
              <a:rPr lang="nl-NL" smtClean="0"/>
              <a:t>23</a:t>
            </a:fld>
            <a:endParaRPr lang="nl-NL"/>
          </a:p>
        </p:txBody>
      </p:sp>
    </p:spTree>
    <p:extLst>
      <p:ext uri="{BB962C8B-B14F-4D97-AF65-F5344CB8AC3E}">
        <p14:creationId xmlns:p14="http://schemas.microsoft.com/office/powerpoint/2010/main" val="38262164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nSpc>
                <a:spcPct val="100000"/>
              </a:lnSpc>
              <a:buNone/>
            </a:pPr>
            <a:r>
              <a:rPr lang="nl-NL" sz="1200" dirty="0">
                <a:latin typeface="Verdana" panose="020B0604030504040204" pitchFamily="34" charset="0"/>
                <a:ea typeface="Verdana" panose="020B0604030504040204" pitchFamily="34" charset="0"/>
                <a:cs typeface="Verdana" panose="020B0604030504040204" pitchFamily="34" charset="0"/>
              </a:rPr>
              <a:t>Als een speler buiten het doelgebied een overtreding maakt, mag de tegenpartij een vrije slag nemen. Dit gaat als volgt:</a:t>
            </a:r>
          </a:p>
          <a:p>
            <a:pPr marL="0" indent="0">
              <a:lnSpc>
                <a:spcPct val="100000"/>
              </a:lnSpc>
              <a:buNone/>
            </a:pPr>
            <a:endParaRPr lang="nl-NL" sz="1200" dirty="0">
              <a:latin typeface="Verdana" panose="020B0604030504040204" pitchFamily="34" charset="0"/>
              <a:ea typeface="Verdana" panose="020B0604030504040204" pitchFamily="34" charset="0"/>
              <a:cs typeface="Verdana" panose="020B0604030504040204" pitchFamily="34" charset="0"/>
            </a:endParaRPr>
          </a:p>
          <a:p>
            <a:pPr marL="171450" indent="-171450">
              <a:lnSpc>
                <a:spcPct val="100000"/>
              </a:lnSpc>
              <a:buFont typeface="Arial" panose="020B0604020202020204" pitchFamily="34" charset="0"/>
              <a:buChar char="•"/>
            </a:pPr>
            <a:r>
              <a:rPr lang="nl-NL" sz="1200" dirty="0">
                <a:latin typeface="Verdana" panose="020B0604030504040204" pitchFamily="34" charset="0"/>
                <a:ea typeface="Verdana" panose="020B0604030504040204" pitchFamily="34" charset="0"/>
                <a:cs typeface="Verdana" panose="020B0604030504040204" pitchFamily="34" charset="0"/>
              </a:rPr>
              <a:t>De bal moet stilliggen.</a:t>
            </a:r>
          </a:p>
          <a:p>
            <a:pPr marL="171450" indent="-171450">
              <a:lnSpc>
                <a:spcPct val="100000"/>
              </a:lnSpc>
              <a:buFont typeface="Arial" panose="020B0604020202020204" pitchFamily="34" charset="0"/>
              <a:buChar char="•"/>
            </a:pPr>
            <a:r>
              <a:rPr lang="nl-NL" sz="1200" dirty="0">
                <a:latin typeface="Verdana" panose="020B0604030504040204" pitchFamily="34" charset="0"/>
                <a:ea typeface="Verdana" panose="020B0604030504040204" pitchFamily="34" charset="0"/>
                <a:cs typeface="Verdana" panose="020B0604030504040204" pitchFamily="34" charset="0"/>
              </a:rPr>
              <a:t>De verdedigende partij moet op afstand staan.</a:t>
            </a:r>
          </a:p>
          <a:p>
            <a:pPr marL="171450" indent="-171450">
              <a:lnSpc>
                <a:spcPct val="100000"/>
              </a:lnSpc>
              <a:buFont typeface="Arial" panose="020B0604020202020204" pitchFamily="34" charset="0"/>
              <a:buChar char="•"/>
            </a:pPr>
            <a:r>
              <a:rPr lang="nl-NL" sz="1200" dirty="0">
                <a:latin typeface="Verdana" panose="020B0604030504040204" pitchFamily="34" charset="0"/>
                <a:ea typeface="Verdana" panose="020B0604030504040204" pitchFamily="34" charset="0"/>
                <a:cs typeface="Verdana" panose="020B0604030504040204" pitchFamily="34" charset="0"/>
              </a:rPr>
              <a:t>De aanvallende partij mag de bal naar een teamgenoot spelen of door middel van een </a:t>
            </a:r>
            <a:r>
              <a:rPr lang="nl-NL" sz="1200" dirty="0" err="1">
                <a:latin typeface="Verdana" panose="020B0604030504040204" pitchFamily="34" charset="0"/>
                <a:ea typeface="Verdana" panose="020B0604030504040204" pitchFamily="34" charset="0"/>
                <a:cs typeface="Verdana" panose="020B0604030504040204" pitchFamily="34" charset="0"/>
              </a:rPr>
              <a:t>selfpass</a:t>
            </a:r>
            <a:r>
              <a:rPr lang="nl-NL" sz="1200" dirty="0">
                <a:latin typeface="Verdana" panose="020B0604030504040204" pitchFamily="34" charset="0"/>
                <a:ea typeface="Verdana" panose="020B0604030504040204" pitchFamily="34" charset="0"/>
                <a:cs typeface="Verdana" panose="020B0604030504040204" pitchFamily="34" charset="0"/>
              </a:rPr>
              <a:t> zelf lopen met de bal. </a:t>
            </a:r>
          </a:p>
          <a:p>
            <a:endParaRPr lang="nl-NL" dirty="0"/>
          </a:p>
        </p:txBody>
      </p:sp>
      <p:sp>
        <p:nvSpPr>
          <p:cNvPr id="4" name="Tijdelijke aanduiding voor dianummer 3"/>
          <p:cNvSpPr>
            <a:spLocks noGrp="1"/>
          </p:cNvSpPr>
          <p:nvPr>
            <p:ph type="sldNum" sz="quarter" idx="5"/>
          </p:nvPr>
        </p:nvSpPr>
        <p:spPr/>
        <p:txBody>
          <a:bodyPr/>
          <a:lstStyle/>
          <a:p>
            <a:fld id="{CC7B8B89-F4CC-4DB4-865E-F0BE45FD2292}" type="slidenum">
              <a:rPr lang="nl-NL" smtClean="0"/>
              <a:t>24</a:t>
            </a:fld>
            <a:endParaRPr lang="nl-NL"/>
          </a:p>
        </p:txBody>
      </p:sp>
    </p:spTree>
    <p:extLst>
      <p:ext uri="{BB962C8B-B14F-4D97-AF65-F5344CB8AC3E}">
        <p14:creationId xmlns:p14="http://schemas.microsoft.com/office/powerpoint/2010/main" val="11797405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latin typeface="Verdana" panose="020B0604030504040204" pitchFamily="34" charset="0"/>
                <a:ea typeface="Verdana" panose="020B0604030504040204" pitchFamily="34" charset="0"/>
                <a:cs typeface="Verdana" panose="020B0604030504040204" pitchFamily="34" charset="0"/>
              </a:rPr>
              <a:t>Vanaf de elftallen. Als een verdediger binnen het doelgebied een overtreding begaat, krijgt de tegenpartij een strafcorner. Die neem je als volgt:</a:t>
            </a:r>
          </a:p>
          <a:p>
            <a:endParaRPr lang="nl-NL" dirty="0">
              <a:latin typeface="Verdana" panose="020B0604030504040204" pitchFamily="34" charset="0"/>
              <a:ea typeface="Verdana" panose="020B0604030504040204" pitchFamily="34" charset="0"/>
              <a:cs typeface="Verdana" panose="020B0604030504040204" pitchFamily="34" charset="0"/>
            </a:endParaRPr>
          </a:p>
          <a:p>
            <a:pPr marL="171450" indent="-171450">
              <a:lnSpc>
                <a:spcPct val="100000"/>
              </a:lnSpc>
              <a:buFont typeface="Arial" panose="020B0604020202020204" pitchFamily="34" charset="0"/>
              <a:buChar char="•"/>
            </a:pPr>
            <a:r>
              <a:rPr lang="nl-NL" dirty="0">
                <a:latin typeface="Verdana" panose="020B0604030504040204" pitchFamily="34" charset="0"/>
                <a:ea typeface="Verdana" panose="020B0604030504040204" pitchFamily="34" charset="0"/>
                <a:cs typeface="Verdana" panose="020B0604030504040204" pitchFamily="34" charset="0"/>
              </a:rPr>
              <a:t>De verdedigers starten achter de achterlijn. Maximaal vijf spelers inclusief keeper.</a:t>
            </a:r>
          </a:p>
          <a:p>
            <a:pPr marL="171450" indent="-171450">
              <a:lnSpc>
                <a:spcPct val="100000"/>
              </a:lnSpc>
              <a:buFont typeface="Arial" panose="020B0604020202020204" pitchFamily="34" charset="0"/>
              <a:buChar char="•"/>
            </a:pPr>
            <a:r>
              <a:rPr lang="nl-NL" dirty="0">
                <a:latin typeface="Verdana" panose="020B0604030504040204" pitchFamily="34" charset="0"/>
                <a:ea typeface="Verdana" panose="020B0604030504040204" pitchFamily="34" charset="0"/>
                <a:cs typeface="Verdana" panose="020B0604030504040204" pitchFamily="34" charset="0"/>
              </a:rPr>
              <a:t>De aanvallers starten buiten het doelgebied.</a:t>
            </a:r>
          </a:p>
          <a:p>
            <a:pPr marL="171450" indent="-171450">
              <a:lnSpc>
                <a:spcPct val="100000"/>
              </a:lnSpc>
              <a:buFont typeface="Arial" panose="020B0604020202020204" pitchFamily="34" charset="0"/>
              <a:buChar char="•"/>
            </a:pPr>
            <a:r>
              <a:rPr lang="nl-NL" dirty="0">
                <a:latin typeface="Verdana" panose="020B0604030504040204" pitchFamily="34" charset="0"/>
                <a:ea typeface="Verdana" panose="020B0604030504040204" pitchFamily="34" charset="0"/>
                <a:cs typeface="Verdana" panose="020B0604030504040204" pitchFamily="34" charset="0"/>
              </a:rPr>
              <a:t>Als de aangever de bal speelt, mogen de verdedigers en aanvallers in het doelgebied komen. </a:t>
            </a:r>
          </a:p>
          <a:p>
            <a:pPr marL="171450" indent="-171450">
              <a:lnSpc>
                <a:spcPct val="100000"/>
              </a:lnSpc>
              <a:buFont typeface="Arial" panose="020B0604020202020204" pitchFamily="34" charset="0"/>
              <a:buChar char="•"/>
            </a:pPr>
            <a:r>
              <a:rPr lang="nl-NL" dirty="0">
                <a:latin typeface="Verdana" panose="020B0604030504040204" pitchFamily="34" charset="0"/>
                <a:ea typeface="Verdana" panose="020B0604030504040204" pitchFamily="34" charset="0"/>
                <a:cs typeface="Verdana" panose="020B0604030504040204" pitchFamily="34" charset="0"/>
              </a:rPr>
              <a:t>De bal moet buiten het doelgebied worden gestopt. </a:t>
            </a:r>
          </a:p>
          <a:p>
            <a:endParaRPr lang="nl-NL" dirty="0"/>
          </a:p>
        </p:txBody>
      </p:sp>
      <p:sp>
        <p:nvSpPr>
          <p:cNvPr id="4" name="Tijdelijke aanduiding voor dianummer 3"/>
          <p:cNvSpPr>
            <a:spLocks noGrp="1"/>
          </p:cNvSpPr>
          <p:nvPr>
            <p:ph type="sldNum" sz="quarter" idx="5"/>
          </p:nvPr>
        </p:nvSpPr>
        <p:spPr/>
        <p:txBody>
          <a:bodyPr/>
          <a:lstStyle/>
          <a:p>
            <a:fld id="{CC7B8B89-F4CC-4DB4-865E-F0BE45FD2292}" type="slidenum">
              <a:rPr lang="nl-NL" smtClean="0"/>
              <a:t>25</a:t>
            </a:fld>
            <a:endParaRPr lang="nl-NL"/>
          </a:p>
        </p:txBody>
      </p:sp>
    </p:spTree>
    <p:extLst>
      <p:ext uri="{BB962C8B-B14F-4D97-AF65-F5344CB8AC3E}">
        <p14:creationId xmlns:p14="http://schemas.microsoft.com/office/powerpoint/2010/main" val="41510546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C7B8B89-F4CC-4DB4-865E-F0BE45FD2292}" type="slidenum">
              <a:rPr lang="nl-NL" smtClean="0"/>
              <a:t>26</a:t>
            </a:fld>
            <a:endParaRPr lang="nl-NL"/>
          </a:p>
        </p:txBody>
      </p:sp>
    </p:spTree>
    <p:extLst>
      <p:ext uri="{BB962C8B-B14F-4D97-AF65-F5344CB8AC3E}">
        <p14:creationId xmlns:p14="http://schemas.microsoft.com/office/powerpoint/2010/main" val="31325231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C7B8B89-F4CC-4DB4-865E-F0BE45FD2292}" type="slidenum">
              <a:rPr lang="nl-NL" smtClean="0"/>
              <a:t>27</a:t>
            </a:fld>
            <a:endParaRPr lang="nl-NL"/>
          </a:p>
        </p:txBody>
      </p:sp>
    </p:spTree>
    <p:extLst>
      <p:ext uri="{BB962C8B-B14F-4D97-AF65-F5344CB8AC3E}">
        <p14:creationId xmlns:p14="http://schemas.microsoft.com/office/powerpoint/2010/main" val="9354993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CC7B8B89-F4CC-4DB4-865E-F0BE45FD2292}" type="slidenum">
              <a:rPr lang="nl-NL" smtClean="0"/>
              <a:t>28</a:t>
            </a:fld>
            <a:endParaRPr lang="nl-NL"/>
          </a:p>
        </p:txBody>
      </p:sp>
    </p:spTree>
    <p:extLst>
      <p:ext uri="{BB962C8B-B14F-4D97-AF65-F5344CB8AC3E}">
        <p14:creationId xmlns:p14="http://schemas.microsoft.com/office/powerpoint/2010/main" val="39135208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i="0" u="none" strike="noStrike" kern="1200" baseline="0" dirty="0">
                <a:solidFill>
                  <a:schemeClr val="tx1"/>
                </a:solidFill>
                <a:latin typeface="+mn-lt"/>
                <a:ea typeface="+mn-ea"/>
                <a:cs typeface="+mn-cs"/>
              </a:rPr>
              <a:t>Tips: </a:t>
            </a:r>
          </a:p>
          <a:p>
            <a:r>
              <a:rPr lang="nl-NL" sz="1200" b="0" i="0" u="none" strike="noStrike" kern="1200" baseline="0" dirty="0">
                <a:solidFill>
                  <a:schemeClr val="tx1"/>
                </a:solidFill>
                <a:latin typeface="+mn-lt"/>
                <a:ea typeface="+mn-ea"/>
                <a:cs typeface="+mn-cs"/>
              </a:rPr>
              <a:t>• Maak kinderen zelf verantwoordelijk voor hun aanwezigheid, zodat ze jou persoonlijk opbellen om zich af te melden.</a:t>
            </a:r>
          </a:p>
          <a:p>
            <a:r>
              <a:rPr lang="nl-NL" sz="1200" b="0" i="0" u="none" strike="noStrike" kern="1200" baseline="0" dirty="0">
                <a:solidFill>
                  <a:schemeClr val="tx1"/>
                </a:solidFill>
                <a:latin typeface="+mn-lt"/>
                <a:ea typeface="+mn-ea"/>
                <a:cs typeface="+mn-cs"/>
              </a:rPr>
              <a:t>• Laat kinderen op verschillende plekken spelen, zodat ze zelf kunnen uitvinden welke positie ze het leukste vinden. </a:t>
            </a:r>
          </a:p>
          <a:p>
            <a:r>
              <a:rPr lang="nl-NL" sz="1200" b="0" i="0" u="none" strike="noStrike" kern="1200" baseline="0" dirty="0">
                <a:solidFill>
                  <a:schemeClr val="tx1"/>
                </a:solidFill>
                <a:latin typeface="+mn-lt"/>
                <a:ea typeface="+mn-ea"/>
                <a:cs typeface="+mn-cs"/>
              </a:rPr>
              <a:t>• Maak een lijstje van alle teamrollen, zodat kinderen zelf kunnen kiezen of ze de aanvoerder willen zijn of liever een stukje voor de website schrijven.</a:t>
            </a:r>
          </a:p>
          <a:p>
            <a:r>
              <a:rPr lang="nl-NL" sz="1200" b="0" i="0" u="none" strike="noStrike" kern="1200" baseline="0" dirty="0">
                <a:solidFill>
                  <a:schemeClr val="tx1"/>
                </a:solidFill>
                <a:latin typeface="+mn-lt"/>
                <a:ea typeface="+mn-ea"/>
                <a:cs typeface="+mn-cs"/>
              </a:rPr>
              <a:t>• Bedenk per speler kleine leerdoelen, zodat ze het gevoel hebben steeds een beetje beter te worden en je ze hier ook een compliment over kunt geven.</a:t>
            </a:r>
          </a:p>
          <a:p>
            <a:r>
              <a:rPr lang="nl-NL" sz="1200" b="0" i="0" u="none" strike="noStrike" kern="1200" baseline="0" dirty="0">
                <a:solidFill>
                  <a:schemeClr val="tx1"/>
                </a:solidFill>
                <a:latin typeface="+mn-lt"/>
                <a:ea typeface="+mn-ea"/>
                <a:cs typeface="+mn-cs"/>
              </a:rPr>
              <a:t>• Bespreek met het team wat een goede of slechte reden is om een training of wedstrijd af te zeggen, bijvoorbeeld tijdens examenperiodes of voor een feestje.</a:t>
            </a:r>
            <a:endParaRPr lang="nl-NL" b="0" dirty="0"/>
          </a:p>
        </p:txBody>
      </p:sp>
      <p:sp>
        <p:nvSpPr>
          <p:cNvPr id="4" name="Tijdelijke aanduiding voor dianummer 3"/>
          <p:cNvSpPr>
            <a:spLocks noGrp="1"/>
          </p:cNvSpPr>
          <p:nvPr>
            <p:ph type="sldNum" sz="quarter" idx="5"/>
          </p:nvPr>
        </p:nvSpPr>
        <p:spPr/>
        <p:txBody>
          <a:bodyPr/>
          <a:lstStyle/>
          <a:p>
            <a:fld id="{CC7B8B89-F4CC-4DB4-865E-F0BE45FD2292}" type="slidenum">
              <a:rPr lang="nl-NL" smtClean="0"/>
              <a:t>29</a:t>
            </a:fld>
            <a:endParaRPr lang="nl-NL"/>
          </a:p>
        </p:txBody>
      </p:sp>
    </p:spTree>
    <p:extLst>
      <p:ext uri="{BB962C8B-B14F-4D97-AF65-F5344CB8AC3E}">
        <p14:creationId xmlns:p14="http://schemas.microsoft.com/office/powerpoint/2010/main" val="30614077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Tips</a:t>
            </a:r>
            <a:r>
              <a:rPr lang="nl-NL" b="1"/>
              <a:t>: </a:t>
            </a:r>
            <a:endParaRPr lang="nl-NL" sz="1200" b="1"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 Geef aan dat ouders met tactische vragen en suggesties een kwartier na de wedstrijd of training welkom zijn, zodat je eerst je aandacht aan de kinderen kunt geven.</a:t>
            </a:r>
          </a:p>
          <a:p>
            <a:r>
              <a:rPr lang="nl-NL" sz="1200" b="0" i="0" u="none" strike="noStrike" kern="1200" baseline="0" dirty="0">
                <a:solidFill>
                  <a:schemeClr val="tx1"/>
                </a:solidFill>
                <a:latin typeface="+mn-lt"/>
                <a:ea typeface="+mn-ea"/>
                <a:cs typeface="+mn-cs"/>
              </a:rPr>
              <a:t>• Bespreek je wisselbeleid; maak duidelijk dat de kinderen ongeveer evenveel zullen spelen en op verschillende posities zullen staan om te ontdekken wat ze leuk vinden en wat bij ze past. </a:t>
            </a:r>
          </a:p>
          <a:p>
            <a:r>
              <a:rPr lang="nl-NL" sz="1200" b="0" i="0" u="none" strike="noStrike" kern="1200" baseline="0" dirty="0">
                <a:solidFill>
                  <a:schemeClr val="tx1"/>
                </a:solidFill>
                <a:latin typeface="+mn-lt"/>
                <a:ea typeface="+mn-ea"/>
                <a:cs typeface="+mn-cs"/>
              </a:rPr>
              <a:t>• Wees duidelijk over de hoeveelheid trainingen die het team krijgt en geef eventueel de optie om een kind extra te laten meetrainen bij een ander team.</a:t>
            </a:r>
          </a:p>
          <a:p>
            <a:r>
              <a:rPr lang="nl-NL" sz="1200" b="0" i="0" u="none" strike="noStrike" kern="1200" baseline="0" dirty="0">
                <a:solidFill>
                  <a:schemeClr val="tx1"/>
                </a:solidFill>
                <a:latin typeface="+mn-lt"/>
                <a:ea typeface="+mn-ea"/>
                <a:cs typeface="+mn-cs"/>
              </a:rPr>
              <a:t>• Laat ouders zelf kiezen tussen de taken die gedaan moeten worden, zoals rijden naar uitwedstrijden en het beheer van de koffiepot. </a:t>
            </a:r>
          </a:p>
          <a:p>
            <a:r>
              <a:rPr lang="nl-NL" sz="1200" b="0" i="0" u="none" strike="noStrike" kern="1200" baseline="0" dirty="0">
                <a:solidFill>
                  <a:schemeClr val="tx1"/>
                </a:solidFill>
                <a:latin typeface="+mn-lt"/>
                <a:ea typeface="+mn-ea"/>
                <a:cs typeface="+mn-cs"/>
              </a:rPr>
              <a:t>• Vraag aan ouders hoe ze hun kinderen buiten de trainingen en wedstrijden motiveren om zich te ontwikkelen. Misschien krijg je hierdoor interessante tips! </a:t>
            </a:r>
          </a:p>
          <a:p>
            <a:r>
              <a:rPr lang="nl-NL" sz="1200" b="0" i="0" u="none" strike="noStrike" kern="1200" baseline="0" dirty="0">
                <a:solidFill>
                  <a:schemeClr val="tx1"/>
                </a:solidFill>
                <a:latin typeface="+mn-lt"/>
                <a:ea typeface="+mn-ea"/>
                <a:cs typeface="+mn-cs"/>
              </a:rPr>
              <a:t>• Deel de afspraken over de aanwezigheid van kinderen ook met de ouders, bijvoorbeeld met welke redenen kinderen mogen afzeggen en wat een te lage opkomst betekent voor het team.</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Wil je een ondersteunende video laten zien, dan is dit een interessant filmpje van Steven Pont: https://youtu.be/3SsrqHuNv_c </a:t>
            </a:r>
            <a:endParaRPr lang="nl-NL" b="0" dirty="0"/>
          </a:p>
        </p:txBody>
      </p:sp>
      <p:sp>
        <p:nvSpPr>
          <p:cNvPr id="4" name="Tijdelijke aanduiding voor dianummer 3"/>
          <p:cNvSpPr>
            <a:spLocks noGrp="1"/>
          </p:cNvSpPr>
          <p:nvPr>
            <p:ph type="sldNum" sz="quarter" idx="5"/>
          </p:nvPr>
        </p:nvSpPr>
        <p:spPr/>
        <p:txBody>
          <a:bodyPr/>
          <a:lstStyle/>
          <a:p>
            <a:fld id="{CC7B8B89-F4CC-4DB4-865E-F0BE45FD2292}" type="slidenum">
              <a:rPr lang="nl-NL" smtClean="0"/>
              <a:t>30</a:t>
            </a:fld>
            <a:endParaRPr lang="nl-NL"/>
          </a:p>
        </p:txBody>
      </p:sp>
    </p:spTree>
    <p:extLst>
      <p:ext uri="{BB962C8B-B14F-4D97-AF65-F5344CB8AC3E}">
        <p14:creationId xmlns:p14="http://schemas.microsoft.com/office/powerpoint/2010/main" val="14784998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Meer weten? </a:t>
            </a:r>
            <a:r>
              <a:rPr lang="nl-NL" dirty="0">
                <a:hlinkClick r:id="rId3"/>
              </a:rPr>
              <a:t>https://www.knhb.nl/workshops/een-beetje-opvoeder</a:t>
            </a:r>
            <a:r>
              <a:rPr lang="nl-NL" dirty="0"/>
              <a:t> </a:t>
            </a:r>
          </a:p>
        </p:txBody>
      </p:sp>
      <p:sp>
        <p:nvSpPr>
          <p:cNvPr id="4" name="Tijdelijke aanduiding voor dianummer 3"/>
          <p:cNvSpPr>
            <a:spLocks noGrp="1"/>
          </p:cNvSpPr>
          <p:nvPr>
            <p:ph type="sldNum" sz="quarter" idx="5"/>
          </p:nvPr>
        </p:nvSpPr>
        <p:spPr/>
        <p:txBody>
          <a:bodyPr/>
          <a:lstStyle/>
          <a:p>
            <a:fld id="{CC7B8B89-F4CC-4DB4-865E-F0BE45FD2292}" type="slidenum">
              <a:rPr lang="nl-NL" smtClean="0"/>
              <a:t>31</a:t>
            </a:fld>
            <a:endParaRPr lang="nl-NL"/>
          </a:p>
        </p:txBody>
      </p:sp>
    </p:spTree>
    <p:extLst>
      <p:ext uri="{BB962C8B-B14F-4D97-AF65-F5344CB8AC3E}">
        <p14:creationId xmlns:p14="http://schemas.microsoft.com/office/powerpoint/2010/main" val="20883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Achter afbeelding 6x vooruit zit filmpje: https://youtu.be/tJ1Qj9wgyB8 </a:t>
            </a:r>
          </a:p>
        </p:txBody>
      </p:sp>
      <p:sp>
        <p:nvSpPr>
          <p:cNvPr id="4" name="Tijdelijke aanduiding voor dianummer 3"/>
          <p:cNvSpPr>
            <a:spLocks noGrp="1"/>
          </p:cNvSpPr>
          <p:nvPr>
            <p:ph type="sldNum" sz="quarter" idx="5"/>
          </p:nvPr>
        </p:nvSpPr>
        <p:spPr/>
        <p:txBody>
          <a:bodyPr/>
          <a:lstStyle/>
          <a:p>
            <a:fld id="{CC7B8B89-F4CC-4DB4-865E-F0BE45FD2292}" type="slidenum">
              <a:rPr lang="nl-NL" smtClean="0"/>
              <a:t>3</a:t>
            </a:fld>
            <a:endParaRPr lang="nl-NL"/>
          </a:p>
        </p:txBody>
      </p:sp>
    </p:spTree>
    <p:extLst>
      <p:ext uri="{BB962C8B-B14F-4D97-AF65-F5344CB8AC3E}">
        <p14:creationId xmlns:p14="http://schemas.microsoft.com/office/powerpoint/2010/main" val="35995318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CC7B8B89-F4CC-4DB4-865E-F0BE45FD2292}" type="slidenum">
              <a:rPr lang="nl-NL" smtClean="0"/>
              <a:t>32</a:t>
            </a:fld>
            <a:endParaRPr lang="nl-NL"/>
          </a:p>
        </p:txBody>
      </p:sp>
    </p:spTree>
    <p:extLst>
      <p:ext uri="{BB962C8B-B14F-4D97-AF65-F5344CB8AC3E}">
        <p14:creationId xmlns:p14="http://schemas.microsoft.com/office/powerpoint/2010/main" val="23976991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C7B8B89-F4CC-4DB4-865E-F0BE45FD2292}" type="slidenum">
              <a:rPr lang="nl-NL" smtClean="0"/>
              <a:t>33</a:t>
            </a:fld>
            <a:endParaRPr lang="nl-NL"/>
          </a:p>
        </p:txBody>
      </p:sp>
    </p:spTree>
    <p:extLst>
      <p:ext uri="{BB962C8B-B14F-4D97-AF65-F5344CB8AC3E}">
        <p14:creationId xmlns:p14="http://schemas.microsoft.com/office/powerpoint/2010/main" val="2485037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C7B8B89-F4CC-4DB4-865E-F0BE45FD2292}" type="slidenum">
              <a:rPr lang="nl-NL" smtClean="0"/>
              <a:t>6</a:t>
            </a:fld>
            <a:endParaRPr lang="nl-NL"/>
          </a:p>
        </p:txBody>
      </p:sp>
    </p:spTree>
    <p:extLst>
      <p:ext uri="{BB962C8B-B14F-4D97-AF65-F5344CB8AC3E}">
        <p14:creationId xmlns:p14="http://schemas.microsoft.com/office/powerpoint/2010/main" val="3284035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C7B8B89-F4CC-4DB4-865E-F0BE45FD2292}" type="slidenum">
              <a:rPr lang="nl-NL" smtClean="0"/>
              <a:t>7</a:t>
            </a:fld>
            <a:endParaRPr lang="nl-NL"/>
          </a:p>
        </p:txBody>
      </p:sp>
    </p:spTree>
    <p:extLst>
      <p:ext uri="{BB962C8B-B14F-4D97-AF65-F5344CB8AC3E}">
        <p14:creationId xmlns:p14="http://schemas.microsoft.com/office/powerpoint/2010/main" val="2777007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C7B8B89-F4CC-4DB4-865E-F0BE45FD2292}" type="slidenum">
              <a:rPr lang="nl-NL" smtClean="0"/>
              <a:t>8</a:t>
            </a:fld>
            <a:endParaRPr lang="nl-NL"/>
          </a:p>
        </p:txBody>
      </p:sp>
    </p:spTree>
    <p:extLst>
      <p:ext uri="{BB962C8B-B14F-4D97-AF65-F5344CB8AC3E}">
        <p14:creationId xmlns:p14="http://schemas.microsoft.com/office/powerpoint/2010/main" val="2650896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C7B8B89-F4CC-4DB4-865E-F0BE45FD2292}" type="slidenum">
              <a:rPr lang="nl-NL" smtClean="0"/>
              <a:t>9</a:t>
            </a:fld>
            <a:endParaRPr lang="nl-NL"/>
          </a:p>
        </p:txBody>
      </p:sp>
    </p:spTree>
    <p:extLst>
      <p:ext uri="{BB962C8B-B14F-4D97-AF65-F5344CB8AC3E}">
        <p14:creationId xmlns:p14="http://schemas.microsoft.com/office/powerpoint/2010/main" val="2581985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C7B8B89-F4CC-4DB4-865E-F0BE45FD2292}" type="slidenum">
              <a:rPr lang="nl-NL" smtClean="0"/>
              <a:t>10</a:t>
            </a:fld>
            <a:endParaRPr lang="nl-NL"/>
          </a:p>
        </p:txBody>
      </p:sp>
    </p:spTree>
    <p:extLst>
      <p:ext uri="{BB962C8B-B14F-4D97-AF65-F5344CB8AC3E}">
        <p14:creationId xmlns:p14="http://schemas.microsoft.com/office/powerpoint/2010/main" val="120709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Stel de vraag: wat is jouw definitie van sportiviteit?</a:t>
            </a:r>
          </a:p>
        </p:txBody>
      </p:sp>
      <p:sp>
        <p:nvSpPr>
          <p:cNvPr id="4" name="Tijdelijke aanduiding voor dianummer 3"/>
          <p:cNvSpPr>
            <a:spLocks noGrp="1"/>
          </p:cNvSpPr>
          <p:nvPr>
            <p:ph type="sldNum" sz="quarter" idx="5"/>
          </p:nvPr>
        </p:nvSpPr>
        <p:spPr/>
        <p:txBody>
          <a:bodyPr/>
          <a:lstStyle/>
          <a:p>
            <a:fld id="{CC7B8B89-F4CC-4DB4-865E-F0BE45FD2292}" type="slidenum">
              <a:rPr lang="nl-NL" smtClean="0"/>
              <a:t>11</a:t>
            </a:fld>
            <a:endParaRPr lang="nl-NL"/>
          </a:p>
        </p:txBody>
      </p:sp>
    </p:spTree>
    <p:extLst>
      <p:ext uri="{BB962C8B-B14F-4D97-AF65-F5344CB8AC3E}">
        <p14:creationId xmlns:p14="http://schemas.microsoft.com/office/powerpoint/2010/main" val="600935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6BB47C-EADF-456D-A57F-D561C771FA9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C6F1A0EA-DA33-42B3-BB07-915BD7C0B6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5AD49131-0D55-4E01-9F9F-FEF86D4CD33D}"/>
              </a:ext>
            </a:extLst>
          </p:cNvPr>
          <p:cNvSpPr>
            <a:spLocks noGrp="1"/>
          </p:cNvSpPr>
          <p:nvPr>
            <p:ph type="dt" sz="half" idx="10"/>
          </p:nvPr>
        </p:nvSpPr>
        <p:spPr/>
        <p:txBody>
          <a:bodyPr/>
          <a:lstStyle/>
          <a:p>
            <a:fld id="{00ABBEFB-3941-415A-9D97-62136DFE274F}" type="datetimeFigureOut">
              <a:rPr lang="nl-NL" smtClean="0"/>
              <a:t>3-8-2023</a:t>
            </a:fld>
            <a:endParaRPr lang="nl-NL"/>
          </a:p>
        </p:txBody>
      </p:sp>
      <p:sp>
        <p:nvSpPr>
          <p:cNvPr id="5" name="Tijdelijke aanduiding voor voettekst 4">
            <a:extLst>
              <a:ext uri="{FF2B5EF4-FFF2-40B4-BE49-F238E27FC236}">
                <a16:creationId xmlns:a16="http://schemas.microsoft.com/office/drawing/2014/main" id="{EF97ED9E-3F85-4BFC-AB87-E91FFA64A9F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1F3678F-FE16-449B-B1BA-ED2C22329A67}"/>
              </a:ext>
            </a:extLst>
          </p:cNvPr>
          <p:cNvSpPr>
            <a:spLocks noGrp="1"/>
          </p:cNvSpPr>
          <p:nvPr>
            <p:ph type="sldNum" sz="quarter" idx="12"/>
          </p:nvPr>
        </p:nvSpPr>
        <p:spPr/>
        <p:txBody>
          <a:bodyPr/>
          <a:lstStyle/>
          <a:p>
            <a:fld id="{DC6072F6-7529-4368-A80C-FEC1DAE849E6}" type="slidenum">
              <a:rPr lang="nl-NL" smtClean="0"/>
              <a:t>‹nr.›</a:t>
            </a:fld>
            <a:endParaRPr lang="nl-NL"/>
          </a:p>
        </p:txBody>
      </p:sp>
    </p:spTree>
    <p:extLst>
      <p:ext uri="{BB962C8B-B14F-4D97-AF65-F5344CB8AC3E}">
        <p14:creationId xmlns:p14="http://schemas.microsoft.com/office/powerpoint/2010/main" val="313249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88E003-948A-47D1-8766-EFF72EB31BF1}"/>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5F3FDE3C-81C5-46ED-BA2D-9AFFA0B801AA}"/>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A65920C-245F-4B29-9C70-FDF03E11461F}"/>
              </a:ext>
            </a:extLst>
          </p:cNvPr>
          <p:cNvSpPr>
            <a:spLocks noGrp="1"/>
          </p:cNvSpPr>
          <p:nvPr>
            <p:ph type="dt" sz="half" idx="10"/>
          </p:nvPr>
        </p:nvSpPr>
        <p:spPr/>
        <p:txBody>
          <a:bodyPr/>
          <a:lstStyle/>
          <a:p>
            <a:fld id="{00ABBEFB-3941-415A-9D97-62136DFE274F}" type="datetimeFigureOut">
              <a:rPr lang="nl-NL" smtClean="0"/>
              <a:t>3-8-2023</a:t>
            </a:fld>
            <a:endParaRPr lang="nl-NL"/>
          </a:p>
        </p:txBody>
      </p:sp>
      <p:sp>
        <p:nvSpPr>
          <p:cNvPr id="5" name="Tijdelijke aanduiding voor voettekst 4">
            <a:extLst>
              <a:ext uri="{FF2B5EF4-FFF2-40B4-BE49-F238E27FC236}">
                <a16:creationId xmlns:a16="http://schemas.microsoft.com/office/drawing/2014/main" id="{B8F20104-1E04-4571-B4BD-6B9306A1649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289612E-EA85-4677-BC07-9401AABED271}"/>
              </a:ext>
            </a:extLst>
          </p:cNvPr>
          <p:cNvSpPr>
            <a:spLocks noGrp="1"/>
          </p:cNvSpPr>
          <p:nvPr>
            <p:ph type="sldNum" sz="quarter" idx="12"/>
          </p:nvPr>
        </p:nvSpPr>
        <p:spPr/>
        <p:txBody>
          <a:bodyPr/>
          <a:lstStyle/>
          <a:p>
            <a:fld id="{DC6072F6-7529-4368-A80C-FEC1DAE849E6}" type="slidenum">
              <a:rPr lang="nl-NL" smtClean="0"/>
              <a:t>‹nr.›</a:t>
            </a:fld>
            <a:endParaRPr lang="nl-NL"/>
          </a:p>
        </p:txBody>
      </p:sp>
    </p:spTree>
    <p:extLst>
      <p:ext uri="{BB962C8B-B14F-4D97-AF65-F5344CB8AC3E}">
        <p14:creationId xmlns:p14="http://schemas.microsoft.com/office/powerpoint/2010/main" val="1956799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1DAC9C1A-6AA0-49C1-BD89-9213585A637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DCC4F54B-6842-43DF-B636-A9707D984F41}"/>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07DFC88-8CAF-45C3-8CF3-5A9290FFE687}"/>
              </a:ext>
            </a:extLst>
          </p:cNvPr>
          <p:cNvSpPr>
            <a:spLocks noGrp="1"/>
          </p:cNvSpPr>
          <p:nvPr>
            <p:ph type="dt" sz="half" idx="10"/>
          </p:nvPr>
        </p:nvSpPr>
        <p:spPr/>
        <p:txBody>
          <a:bodyPr/>
          <a:lstStyle/>
          <a:p>
            <a:fld id="{00ABBEFB-3941-415A-9D97-62136DFE274F}" type="datetimeFigureOut">
              <a:rPr lang="nl-NL" smtClean="0"/>
              <a:t>3-8-2023</a:t>
            </a:fld>
            <a:endParaRPr lang="nl-NL"/>
          </a:p>
        </p:txBody>
      </p:sp>
      <p:sp>
        <p:nvSpPr>
          <p:cNvPr id="5" name="Tijdelijke aanduiding voor voettekst 4">
            <a:extLst>
              <a:ext uri="{FF2B5EF4-FFF2-40B4-BE49-F238E27FC236}">
                <a16:creationId xmlns:a16="http://schemas.microsoft.com/office/drawing/2014/main" id="{48120FC7-CBFE-43D4-B00D-E0AD62E30F7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8096CAE-00DA-4052-8F34-54E0B79BA727}"/>
              </a:ext>
            </a:extLst>
          </p:cNvPr>
          <p:cNvSpPr>
            <a:spLocks noGrp="1"/>
          </p:cNvSpPr>
          <p:nvPr>
            <p:ph type="sldNum" sz="quarter" idx="12"/>
          </p:nvPr>
        </p:nvSpPr>
        <p:spPr/>
        <p:txBody>
          <a:bodyPr/>
          <a:lstStyle/>
          <a:p>
            <a:fld id="{DC6072F6-7529-4368-A80C-FEC1DAE849E6}" type="slidenum">
              <a:rPr lang="nl-NL" smtClean="0"/>
              <a:t>‹nr.›</a:t>
            </a:fld>
            <a:endParaRPr lang="nl-NL"/>
          </a:p>
        </p:txBody>
      </p:sp>
    </p:spTree>
    <p:extLst>
      <p:ext uri="{BB962C8B-B14F-4D97-AF65-F5344CB8AC3E}">
        <p14:creationId xmlns:p14="http://schemas.microsoft.com/office/powerpoint/2010/main" val="466572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B8EAA2-74F7-48CA-9AB2-29D596DED3E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44AB993-CB52-48E3-A6CF-F888F2E007A0}"/>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D9CB81E-BC3A-4201-BC71-D8925F604AB4}"/>
              </a:ext>
            </a:extLst>
          </p:cNvPr>
          <p:cNvSpPr>
            <a:spLocks noGrp="1"/>
          </p:cNvSpPr>
          <p:nvPr>
            <p:ph type="dt" sz="half" idx="10"/>
          </p:nvPr>
        </p:nvSpPr>
        <p:spPr/>
        <p:txBody>
          <a:bodyPr/>
          <a:lstStyle/>
          <a:p>
            <a:fld id="{00ABBEFB-3941-415A-9D97-62136DFE274F}" type="datetimeFigureOut">
              <a:rPr lang="nl-NL" smtClean="0"/>
              <a:t>3-8-2023</a:t>
            </a:fld>
            <a:endParaRPr lang="nl-NL"/>
          </a:p>
        </p:txBody>
      </p:sp>
      <p:sp>
        <p:nvSpPr>
          <p:cNvPr id="5" name="Tijdelijke aanduiding voor voettekst 4">
            <a:extLst>
              <a:ext uri="{FF2B5EF4-FFF2-40B4-BE49-F238E27FC236}">
                <a16:creationId xmlns:a16="http://schemas.microsoft.com/office/drawing/2014/main" id="{69AFF58B-09A7-4DB6-99DA-87014F7E890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8A6402-FE92-4D8A-9DC2-F53BD75C8E64}"/>
              </a:ext>
            </a:extLst>
          </p:cNvPr>
          <p:cNvSpPr>
            <a:spLocks noGrp="1"/>
          </p:cNvSpPr>
          <p:nvPr>
            <p:ph type="sldNum" sz="quarter" idx="12"/>
          </p:nvPr>
        </p:nvSpPr>
        <p:spPr/>
        <p:txBody>
          <a:bodyPr/>
          <a:lstStyle/>
          <a:p>
            <a:fld id="{DC6072F6-7529-4368-A80C-FEC1DAE849E6}" type="slidenum">
              <a:rPr lang="nl-NL" smtClean="0"/>
              <a:t>‹nr.›</a:t>
            </a:fld>
            <a:endParaRPr lang="nl-NL"/>
          </a:p>
        </p:txBody>
      </p:sp>
    </p:spTree>
    <p:extLst>
      <p:ext uri="{BB962C8B-B14F-4D97-AF65-F5344CB8AC3E}">
        <p14:creationId xmlns:p14="http://schemas.microsoft.com/office/powerpoint/2010/main" val="3829493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74831E-44EA-4941-8A6C-8915827EF4CB}"/>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8F39627C-7AFA-42CB-A748-ED5F7662D4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662C5F72-C3A7-47CE-BF8A-E2BB075A3259}"/>
              </a:ext>
            </a:extLst>
          </p:cNvPr>
          <p:cNvSpPr>
            <a:spLocks noGrp="1"/>
          </p:cNvSpPr>
          <p:nvPr>
            <p:ph type="dt" sz="half" idx="10"/>
          </p:nvPr>
        </p:nvSpPr>
        <p:spPr/>
        <p:txBody>
          <a:bodyPr/>
          <a:lstStyle/>
          <a:p>
            <a:fld id="{00ABBEFB-3941-415A-9D97-62136DFE274F}" type="datetimeFigureOut">
              <a:rPr lang="nl-NL" smtClean="0"/>
              <a:t>3-8-2023</a:t>
            </a:fld>
            <a:endParaRPr lang="nl-NL"/>
          </a:p>
        </p:txBody>
      </p:sp>
      <p:sp>
        <p:nvSpPr>
          <p:cNvPr id="5" name="Tijdelijke aanduiding voor voettekst 4">
            <a:extLst>
              <a:ext uri="{FF2B5EF4-FFF2-40B4-BE49-F238E27FC236}">
                <a16:creationId xmlns:a16="http://schemas.microsoft.com/office/drawing/2014/main" id="{517774A6-868E-4A37-8AD4-D8AD13B595C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49BB44D-888F-484D-A032-EB581FA320FB}"/>
              </a:ext>
            </a:extLst>
          </p:cNvPr>
          <p:cNvSpPr>
            <a:spLocks noGrp="1"/>
          </p:cNvSpPr>
          <p:nvPr>
            <p:ph type="sldNum" sz="quarter" idx="12"/>
          </p:nvPr>
        </p:nvSpPr>
        <p:spPr/>
        <p:txBody>
          <a:bodyPr/>
          <a:lstStyle/>
          <a:p>
            <a:fld id="{DC6072F6-7529-4368-A80C-FEC1DAE849E6}" type="slidenum">
              <a:rPr lang="nl-NL" smtClean="0"/>
              <a:t>‹nr.›</a:t>
            </a:fld>
            <a:endParaRPr lang="nl-NL"/>
          </a:p>
        </p:txBody>
      </p:sp>
    </p:spTree>
    <p:extLst>
      <p:ext uri="{BB962C8B-B14F-4D97-AF65-F5344CB8AC3E}">
        <p14:creationId xmlns:p14="http://schemas.microsoft.com/office/powerpoint/2010/main" val="2814889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D0EB0C-635D-4C47-9E5F-CD1F02445A1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7BDF78D-F634-4478-9A30-CC45F75009C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DBD37E72-86A2-43E4-A63D-0BE596AA0A26}"/>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D38B2554-26D4-4958-A017-586650390E56}"/>
              </a:ext>
            </a:extLst>
          </p:cNvPr>
          <p:cNvSpPr>
            <a:spLocks noGrp="1"/>
          </p:cNvSpPr>
          <p:nvPr>
            <p:ph type="dt" sz="half" idx="10"/>
          </p:nvPr>
        </p:nvSpPr>
        <p:spPr/>
        <p:txBody>
          <a:bodyPr/>
          <a:lstStyle/>
          <a:p>
            <a:fld id="{00ABBEFB-3941-415A-9D97-62136DFE274F}" type="datetimeFigureOut">
              <a:rPr lang="nl-NL" smtClean="0"/>
              <a:t>3-8-2023</a:t>
            </a:fld>
            <a:endParaRPr lang="nl-NL"/>
          </a:p>
        </p:txBody>
      </p:sp>
      <p:sp>
        <p:nvSpPr>
          <p:cNvPr id="6" name="Tijdelijke aanduiding voor voettekst 5">
            <a:extLst>
              <a:ext uri="{FF2B5EF4-FFF2-40B4-BE49-F238E27FC236}">
                <a16:creationId xmlns:a16="http://schemas.microsoft.com/office/drawing/2014/main" id="{0BAAD4E8-4B88-4DE6-BF05-1E4A6C35A89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E393081-10D2-45B3-96B3-8E83BF008120}"/>
              </a:ext>
            </a:extLst>
          </p:cNvPr>
          <p:cNvSpPr>
            <a:spLocks noGrp="1"/>
          </p:cNvSpPr>
          <p:nvPr>
            <p:ph type="sldNum" sz="quarter" idx="12"/>
          </p:nvPr>
        </p:nvSpPr>
        <p:spPr/>
        <p:txBody>
          <a:bodyPr/>
          <a:lstStyle/>
          <a:p>
            <a:fld id="{DC6072F6-7529-4368-A80C-FEC1DAE849E6}" type="slidenum">
              <a:rPr lang="nl-NL" smtClean="0"/>
              <a:t>‹nr.›</a:t>
            </a:fld>
            <a:endParaRPr lang="nl-NL"/>
          </a:p>
        </p:txBody>
      </p:sp>
    </p:spTree>
    <p:extLst>
      <p:ext uri="{BB962C8B-B14F-4D97-AF65-F5344CB8AC3E}">
        <p14:creationId xmlns:p14="http://schemas.microsoft.com/office/powerpoint/2010/main" val="156334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3CF459-F323-4318-BAD0-832FA61F7287}"/>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C7FE5048-DF36-40DF-B6F5-018BD72DC6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ACFC483-110E-45AE-8050-C11A4915F5E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5C1F86E1-34BF-4322-ACEC-47CE31FF55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F7686623-D325-44B8-AE8A-BACE97748E26}"/>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BE768D6C-4B21-46AA-88BA-94B68B27D152}"/>
              </a:ext>
            </a:extLst>
          </p:cNvPr>
          <p:cNvSpPr>
            <a:spLocks noGrp="1"/>
          </p:cNvSpPr>
          <p:nvPr>
            <p:ph type="dt" sz="half" idx="10"/>
          </p:nvPr>
        </p:nvSpPr>
        <p:spPr/>
        <p:txBody>
          <a:bodyPr/>
          <a:lstStyle/>
          <a:p>
            <a:fld id="{00ABBEFB-3941-415A-9D97-62136DFE274F}" type="datetimeFigureOut">
              <a:rPr lang="nl-NL" smtClean="0"/>
              <a:t>3-8-2023</a:t>
            </a:fld>
            <a:endParaRPr lang="nl-NL"/>
          </a:p>
        </p:txBody>
      </p:sp>
      <p:sp>
        <p:nvSpPr>
          <p:cNvPr id="8" name="Tijdelijke aanduiding voor voettekst 7">
            <a:extLst>
              <a:ext uri="{FF2B5EF4-FFF2-40B4-BE49-F238E27FC236}">
                <a16:creationId xmlns:a16="http://schemas.microsoft.com/office/drawing/2014/main" id="{6017B334-1E0F-4592-8741-171BA3D34B13}"/>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8857CB41-F3E4-4964-89CA-1F62C40F3602}"/>
              </a:ext>
            </a:extLst>
          </p:cNvPr>
          <p:cNvSpPr>
            <a:spLocks noGrp="1"/>
          </p:cNvSpPr>
          <p:nvPr>
            <p:ph type="sldNum" sz="quarter" idx="12"/>
          </p:nvPr>
        </p:nvSpPr>
        <p:spPr/>
        <p:txBody>
          <a:bodyPr/>
          <a:lstStyle/>
          <a:p>
            <a:fld id="{DC6072F6-7529-4368-A80C-FEC1DAE849E6}" type="slidenum">
              <a:rPr lang="nl-NL" smtClean="0"/>
              <a:t>‹nr.›</a:t>
            </a:fld>
            <a:endParaRPr lang="nl-NL"/>
          </a:p>
        </p:txBody>
      </p:sp>
    </p:spTree>
    <p:extLst>
      <p:ext uri="{BB962C8B-B14F-4D97-AF65-F5344CB8AC3E}">
        <p14:creationId xmlns:p14="http://schemas.microsoft.com/office/powerpoint/2010/main" val="3415982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961EB9-BB82-4E56-AAEA-F2EC00A77E27}"/>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C13F17CA-8D94-4F75-B2C2-79A7F196B794}"/>
              </a:ext>
            </a:extLst>
          </p:cNvPr>
          <p:cNvSpPr>
            <a:spLocks noGrp="1"/>
          </p:cNvSpPr>
          <p:nvPr>
            <p:ph type="dt" sz="half" idx="10"/>
          </p:nvPr>
        </p:nvSpPr>
        <p:spPr/>
        <p:txBody>
          <a:bodyPr/>
          <a:lstStyle/>
          <a:p>
            <a:fld id="{00ABBEFB-3941-415A-9D97-62136DFE274F}" type="datetimeFigureOut">
              <a:rPr lang="nl-NL" smtClean="0"/>
              <a:t>3-8-2023</a:t>
            </a:fld>
            <a:endParaRPr lang="nl-NL"/>
          </a:p>
        </p:txBody>
      </p:sp>
      <p:sp>
        <p:nvSpPr>
          <p:cNvPr id="4" name="Tijdelijke aanduiding voor voettekst 3">
            <a:extLst>
              <a:ext uri="{FF2B5EF4-FFF2-40B4-BE49-F238E27FC236}">
                <a16:creationId xmlns:a16="http://schemas.microsoft.com/office/drawing/2014/main" id="{1678D573-1284-4CE0-9FBC-742254CF5B1F}"/>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3D3DA94B-FE7D-42B4-9914-394DBC3774C8}"/>
              </a:ext>
            </a:extLst>
          </p:cNvPr>
          <p:cNvSpPr>
            <a:spLocks noGrp="1"/>
          </p:cNvSpPr>
          <p:nvPr>
            <p:ph type="sldNum" sz="quarter" idx="12"/>
          </p:nvPr>
        </p:nvSpPr>
        <p:spPr/>
        <p:txBody>
          <a:bodyPr/>
          <a:lstStyle/>
          <a:p>
            <a:fld id="{DC6072F6-7529-4368-A80C-FEC1DAE849E6}" type="slidenum">
              <a:rPr lang="nl-NL" smtClean="0"/>
              <a:t>‹nr.›</a:t>
            </a:fld>
            <a:endParaRPr lang="nl-NL"/>
          </a:p>
        </p:txBody>
      </p:sp>
    </p:spTree>
    <p:extLst>
      <p:ext uri="{BB962C8B-B14F-4D97-AF65-F5344CB8AC3E}">
        <p14:creationId xmlns:p14="http://schemas.microsoft.com/office/powerpoint/2010/main" val="3749355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FA514E3-5FA4-4DBB-82FC-7BA17E5A044B}"/>
              </a:ext>
            </a:extLst>
          </p:cNvPr>
          <p:cNvSpPr>
            <a:spLocks noGrp="1"/>
          </p:cNvSpPr>
          <p:nvPr>
            <p:ph type="dt" sz="half" idx="10"/>
          </p:nvPr>
        </p:nvSpPr>
        <p:spPr/>
        <p:txBody>
          <a:bodyPr/>
          <a:lstStyle/>
          <a:p>
            <a:fld id="{00ABBEFB-3941-415A-9D97-62136DFE274F}" type="datetimeFigureOut">
              <a:rPr lang="nl-NL" smtClean="0"/>
              <a:t>3-8-2023</a:t>
            </a:fld>
            <a:endParaRPr lang="nl-NL"/>
          </a:p>
        </p:txBody>
      </p:sp>
      <p:sp>
        <p:nvSpPr>
          <p:cNvPr id="3" name="Tijdelijke aanduiding voor voettekst 2">
            <a:extLst>
              <a:ext uri="{FF2B5EF4-FFF2-40B4-BE49-F238E27FC236}">
                <a16:creationId xmlns:a16="http://schemas.microsoft.com/office/drawing/2014/main" id="{CCB9AFB9-4D22-4E42-8041-B5C14B6C8BF2}"/>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2123671C-0C04-478F-9D5C-FB159F431C56}"/>
              </a:ext>
            </a:extLst>
          </p:cNvPr>
          <p:cNvSpPr>
            <a:spLocks noGrp="1"/>
          </p:cNvSpPr>
          <p:nvPr>
            <p:ph type="sldNum" sz="quarter" idx="12"/>
          </p:nvPr>
        </p:nvSpPr>
        <p:spPr/>
        <p:txBody>
          <a:bodyPr/>
          <a:lstStyle/>
          <a:p>
            <a:fld id="{DC6072F6-7529-4368-A80C-FEC1DAE849E6}" type="slidenum">
              <a:rPr lang="nl-NL" smtClean="0"/>
              <a:t>‹nr.›</a:t>
            </a:fld>
            <a:endParaRPr lang="nl-NL"/>
          </a:p>
        </p:txBody>
      </p:sp>
    </p:spTree>
    <p:extLst>
      <p:ext uri="{BB962C8B-B14F-4D97-AF65-F5344CB8AC3E}">
        <p14:creationId xmlns:p14="http://schemas.microsoft.com/office/powerpoint/2010/main" val="21336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AA56D2-D751-4C95-9C8E-B7D64864651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9ED77958-6B4D-475D-8733-19376EDFD8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881A9D2C-B719-4AC1-8D86-658871ACFE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41CE714-6146-4F31-9967-71C47CC11F9A}"/>
              </a:ext>
            </a:extLst>
          </p:cNvPr>
          <p:cNvSpPr>
            <a:spLocks noGrp="1"/>
          </p:cNvSpPr>
          <p:nvPr>
            <p:ph type="dt" sz="half" idx="10"/>
          </p:nvPr>
        </p:nvSpPr>
        <p:spPr/>
        <p:txBody>
          <a:bodyPr/>
          <a:lstStyle/>
          <a:p>
            <a:fld id="{00ABBEFB-3941-415A-9D97-62136DFE274F}" type="datetimeFigureOut">
              <a:rPr lang="nl-NL" smtClean="0"/>
              <a:t>3-8-2023</a:t>
            </a:fld>
            <a:endParaRPr lang="nl-NL"/>
          </a:p>
        </p:txBody>
      </p:sp>
      <p:sp>
        <p:nvSpPr>
          <p:cNvPr id="6" name="Tijdelijke aanduiding voor voettekst 5">
            <a:extLst>
              <a:ext uri="{FF2B5EF4-FFF2-40B4-BE49-F238E27FC236}">
                <a16:creationId xmlns:a16="http://schemas.microsoft.com/office/drawing/2014/main" id="{D6F25438-D605-4CCE-8AD9-E205A90833B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C7B07ED-8A10-4DEF-ACC3-78BA2B22AC8A}"/>
              </a:ext>
            </a:extLst>
          </p:cNvPr>
          <p:cNvSpPr>
            <a:spLocks noGrp="1"/>
          </p:cNvSpPr>
          <p:nvPr>
            <p:ph type="sldNum" sz="quarter" idx="12"/>
          </p:nvPr>
        </p:nvSpPr>
        <p:spPr/>
        <p:txBody>
          <a:bodyPr/>
          <a:lstStyle/>
          <a:p>
            <a:fld id="{DC6072F6-7529-4368-A80C-FEC1DAE849E6}" type="slidenum">
              <a:rPr lang="nl-NL" smtClean="0"/>
              <a:t>‹nr.›</a:t>
            </a:fld>
            <a:endParaRPr lang="nl-NL"/>
          </a:p>
        </p:txBody>
      </p:sp>
    </p:spTree>
    <p:extLst>
      <p:ext uri="{BB962C8B-B14F-4D97-AF65-F5344CB8AC3E}">
        <p14:creationId xmlns:p14="http://schemas.microsoft.com/office/powerpoint/2010/main" val="2877190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E2FA10-6169-48BE-946C-0E06C37DA41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6A7E91F2-8BEB-4649-B9CD-3307438A42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C33E5692-02F3-4506-892A-459940FA3A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AAE8CB7-AE89-4D5F-98F7-0A5168D1D234}"/>
              </a:ext>
            </a:extLst>
          </p:cNvPr>
          <p:cNvSpPr>
            <a:spLocks noGrp="1"/>
          </p:cNvSpPr>
          <p:nvPr>
            <p:ph type="dt" sz="half" idx="10"/>
          </p:nvPr>
        </p:nvSpPr>
        <p:spPr/>
        <p:txBody>
          <a:bodyPr/>
          <a:lstStyle/>
          <a:p>
            <a:fld id="{00ABBEFB-3941-415A-9D97-62136DFE274F}" type="datetimeFigureOut">
              <a:rPr lang="nl-NL" smtClean="0"/>
              <a:t>3-8-2023</a:t>
            </a:fld>
            <a:endParaRPr lang="nl-NL"/>
          </a:p>
        </p:txBody>
      </p:sp>
      <p:sp>
        <p:nvSpPr>
          <p:cNvPr id="6" name="Tijdelijke aanduiding voor voettekst 5">
            <a:extLst>
              <a:ext uri="{FF2B5EF4-FFF2-40B4-BE49-F238E27FC236}">
                <a16:creationId xmlns:a16="http://schemas.microsoft.com/office/drawing/2014/main" id="{6AA6980D-68A6-46AB-AC3F-B4D09BB45F5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6777F77-8B6E-4568-A49B-09E6C5BC955A}"/>
              </a:ext>
            </a:extLst>
          </p:cNvPr>
          <p:cNvSpPr>
            <a:spLocks noGrp="1"/>
          </p:cNvSpPr>
          <p:nvPr>
            <p:ph type="sldNum" sz="quarter" idx="12"/>
          </p:nvPr>
        </p:nvSpPr>
        <p:spPr/>
        <p:txBody>
          <a:bodyPr/>
          <a:lstStyle/>
          <a:p>
            <a:fld id="{DC6072F6-7529-4368-A80C-FEC1DAE849E6}" type="slidenum">
              <a:rPr lang="nl-NL" smtClean="0"/>
              <a:t>‹nr.›</a:t>
            </a:fld>
            <a:endParaRPr lang="nl-NL"/>
          </a:p>
        </p:txBody>
      </p:sp>
    </p:spTree>
    <p:extLst>
      <p:ext uri="{BB962C8B-B14F-4D97-AF65-F5344CB8AC3E}">
        <p14:creationId xmlns:p14="http://schemas.microsoft.com/office/powerpoint/2010/main" val="2166175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59EAD6D3-3FD8-4B6F-A245-B979710EDC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3D2E94F9-C178-4285-8E54-23BAE2D98A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CC792E3-9AE4-46E7-8B14-75494F780E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ABBEFB-3941-415A-9D97-62136DFE274F}" type="datetimeFigureOut">
              <a:rPr lang="nl-NL" smtClean="0"/>
              <a:t>3-8-2023</a:t>
            </a:fld>
            <a:endParaRPr lang="nl-NL"/>
          </a:p>
        </p:txBody>
      </p:sp>
      <p:sp>
        <p:nvSpPr>
          <p:cNvPr id="5" name="Tijdelijke aanduiding voor voettekst 4">
            <a:extLst>
              <a:ext uri="{FF2B5EF4-FFF2-40B4-BE49-F238E27FC236}">
                <a16:creationId xmlns:a16="http://schemas.microsoft.com/office/drawing/2014/main" id="{D3DEC799-2189-4DB0-811F-218B969193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0F8B20DD-5FC0-4638-9B1C-C6280B949E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6072F6-7529-4368-A80C-FEC1DAE849E6}" type="slidenum">
              <a:rPr lang="nl-NL" smtClean="0"/>
              <a:t>‹nr.›</a:t>
            </a:fld>
            <a:endParaRPr lang="nl-NL"/>
          </a:p>
        </p:txBody>
      </p:sp>
    </p:spTree>
    <p:extLst>
      <p:ext uri="{BB962C8B-B14F-4D97-AF65-F5344CB8AC3E}">
        <p14:creationId xmlns:p14="http://schemas.microsoft.com/office/powerpoint/2010/main" val="1819237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gU42_U9eHlU"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ideo" Target="https://www.youtube.com/embed/1iCQjkIbRQE?feature=oembed" TargetMode="External"/><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ideo" Target="https://www.youtube.com/embed/Ulb66_Nth_c?feature=oembed" TargetMode="External"/><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tJ1Qj9wgyB8"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emf"/></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ideo" Target="https://www.youtube.com/embed/hY33Rukwmhc?feature=oembed" TargetMode="External"/><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image" Target="../media/image7.emf"/><Relationship Id="rId1" Type="http://schemas.openxmlformats.org/officeDocument/2006/relationships/slideLayout" Target="../slideLayouts/slideLayout7.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3D054A-F28F-4ED7-8586-D032B66E20C2}"/>
              </a:ext>
            </a:extLst>
          </p:cNvPr>
          <p:cNvSpPr>
            <a:spLocks noGrp="1"/>
          </p:cNvSpPr>
          <p:nvPr>
            <p:ph type="ctrTitle"/>
          </p:nvPr>
        </p:nvSpPr>
        <p:spPr/>
        <p:txBody>
          <a:bodyPr/>
          <a:lstStyle/>
          <a:p>
            <a:endParaRPr lang="nl-NL" dirty="0"/>
          </a:p>
        </p:txBody>
      </p:sp>
      <p:sp>
        <p:nvSpPr>
          <p:cNvPr id="3" name="Ondertitel 2">
            <a:extLst>
              <a:ext uri="{FF2B5EF4-FFF2-40B4-BE49-F238E27FC236}">
                <a16:creationId xmlns:a16="http://schemas.microsoft.com/office/drawing/2014/main" id="{CC8D441F-4A88-4B89-A5EE-0F272F563138}"/>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16D15470-0801-43D5-840A-A9D94C35BD02}"/>
              </a:ext>
            </a:extLst>
          </p:cNvPr>
          <p:cNvPicPr>
            <a:picLocks noChangeAspect="1"/>
          </p:cNvPicPr>
          <p:nvPr/>
        </p:nvPicPr>
        <p:blipFill>
          <a:blip r:embed="rId3"/>
          <a:stretch>
            <a:fillRect/>
          </a:stretch>
        </p:blipFill>
        <p:spPr>
          <a:xfrm>
            <a:off x="0" y="0"/>
            <a:ext cx="12200719" cy="6986356"/>
          </a:xfrm>
          <a:prstGeom prst="rect">
            <a:avLst/>
          </a:prstGeom>
        </p:spPr>
      </p:pic>
      <p:pic>
        <p:nvPicPr>
          <p:cNvPr id="7" name="Afbeelding 6">
            <a:extLst>
              <a:ext uri="{FF2B5EF4-FFF2-40B4-BE49-F238E27FC236}">
                <a16:creationId xmlns:a16="http://schemas.microsoft.com/office/drawing/2014/main" id="{B636CDBA-DEF0-420C-8EE6-434814A08E04}"/>
              </a:ext>
            </a:extLst>
          </p:cNvPr>
          <p:cNvPicPr>
            <a:picLocks noChangeAspect="1"/>
          </p:cNvPicPr>
          <p:nvPr/>
        </p:nvPicPr>
        <p:blipFill>
          <a:blip r:embed="rId4"/>
          <a:stretch>
            <a:fillRect/>
          </a:stretch>
        </p:blipFill>
        <p:spPr>
          <a:xfrm>
            <a:off x="234524" y="268366"/>
            <a:ext cx="4480351" cy="2965491"/>
          </a:xfrm>
          <a:prstGeom prst="rect">
            <a:avLst/>
          </a:prstGeom>
        </p:spPr>
      </p:pic>
      <p:pic>
        <p:nvPicPr>
          <p:cNvPr id="6" name="Afbeelding 5" descr="Afbeelding met tekening&#10;&#10;Automatisch gegenereerde beschrijving">
            <a:extLst>
              <a:ext uri="{FF2B5EF4-FFF2-40B4-BE49-F238E27FC236}">
                <a16:creationId xmlns:a16="http://schemas.microsoft.com/office/drawing/2014/main" id="{2B17155C-A285-4415-A812-3FB95C317B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6370" y="6144373"/>
            <a:ext cx="2438400" cy="694944"/>
          </a:xfrm>
          <a:prstGeom prst="rect">
            <a:avLst/>
          </a:prstGeom>
        </p:spPr>
      </p:pic>
    </p:spTree>
    <p:extLst>
      <p:ext uri="{BB962C8B-B14F-4D97-AF65-F5344CB8AC3E}">
        <p14:creationId xmlns:p14="http://schemas.microsoft.com/office/powerpoint/2010/main" val="1926977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75A4D7-17D4-49DA-972D-C5DD6D123C6F}"/>
              </a:ext>
            </a:extLst>
          </p:cNvPr>
          <p:cNvSpPr>
            <a:spLocks noGrp="1"/>
          </p:cNvSpPr>
          <p:nvPr>
            <p:ph type="title"/>
          </p:nvPr>
        </p:nvSpPr>
        <p:spPr/>
        <p:txBody>
          <a:bodyPr/>
          <a:lstStyle/>
          <a:p>
            <a:r>
              <a:rPr lang="nl-NL" b="1" dirty="0">
                <a:latin typeface="Verdana" panose="020B0604030504040204" pitchFamily="34" charset="0"/>
                <a:ea typeface="Verdana" panose="020B0604030504040204" pitchFamily="34" charset="0"/>
              </a:rPr>
              <a:t>6. Sport en privé in balans</a:t>
            </a:r>
          </a:p>
        </p:txBody>
      </p:sp>
      <p:sp>
        <p:nvSpPr>
          <p:cNvPr id="6" name="Tekstvak 5">
            <a:extLst>
              <a:ext uri="{FF2B5EF4-FFF2-40B4-BE49-F238E27FC236}">
                <a16:creationId xmlns:a16="http://schemas.microsoft.com/office/drawing/2014/main" id="{DADFD940-6F48-4AFF-B866-2512AFE61ACC}"/>
              </a:ext>
            </a:extLst>
          </p:cNvPr>
          <p:cNvSpPr txBox="1"/>
          <p:nvPr/>
        </p:nvSpPr>
        <p:spPr>
          <a:xfrm>
            <a:off x="7240575" y="1690688"/>
            <a:ext cx="3816446" cy="923330"/>
          </a:xfrm>
          <a:prstGeom prst="rect">
            <a:avLst/>
          </a:prstGeom>
          <a:noFill/>
        </p:spPr>
        <p:txBody>
          <a:bodyPr wrap="square" rtlCol="0">
            <a:spAutoFit/>
          </a:bodyPr>
          <a:lstStyle/>
          <a:p>
            <a:r>
              <a:rPr lang="nl-NL" dirty="0">
                <a:latin typeface="Verdana" panose="020B0604030504040204" pitchFamily="34" charset="0"/>
                <a:ea typeface="Verdana" panose="020B0604030504040204" pitchFamily="34" charset="0"/>
              </a:rPr>
              <a:t>School en vrienden zijn ook heel belangrijk voor de ontwikkeling van kinderen. </a:t>
            </a:r>
          </a:p>
        </p:txBody>
      </p:sp>
      <p:sp>
        <p:nvSpPr>
          <p:cNvPr id="7" name="Rechthoek 6">
            <a:extLst>
              <a:ext uri="{FF2B5EF4-FFF2-40B4-BE49-F238E27FC236}">
                <a16:creationId xmlns:a16="http://schemas.microsoft.com/office/drawing/2014/main" id="{9B06C31B-0C4D-417F-8AE0-721F83D711D8}"/>
              </a:ext>
            </a:extLst>
          </p:cNvPr>
          <p:cNvSpPr/>
          <p:nvPr/>
        </p:nvSpPr>
        <p:spPr>
          <a:xfrm>
            <a:off x="7314660" y="3494115"/>
            <a:ext cx="809837" cy="369332"/>
          </a:xfrm>
          <a:prstGeom prst="rect">
            <a:avLst/>
          </a:prstGeom>
        </p:spPr>
        <p:txBody>
          <a:bodyPr wrap="square">
            <a:spAutoFit/>
          </a:bodyPr>
          <a:lstStyle/>
          <a:p>
            <a:r>
              <a:rPr lang="nl-NL" b="1" dirty="0">
                <a:latin typeface="Verdana" panose="020B0604030504040204" pitchFamily="34" charset="0"/>
                <a:ea typeface="Verdana" panose="020B0604030504040204" pitchFamily="34" charset="0"/>
                <a:cs typeface="Verdana" panose="020B0604030504040204" pitchFamily="34" charset="0"/>
              </a:rPr>
              <a:t>TIP: </a:t>
            </a:r>
            <a:endParaRPr lang="nl-NL" dirty="0"/>
          </a:p>
        </p:txBody>
      </p:sp>
      <p:sp>
        <p:nvSpPr>
          <p:cNvPr id="8" name="Rechthoek 7">
            <a:extLst>
              <a:ext uri="{FF2B5EF4-FFF2-40B4-BE49-F238E27FC236}">
                <a16:creationId xmlns:a16="http://schemas.microsoft.com/office/drawing/2014/main" id="{3C184079-9023-4178-9035-4D46462C4D07}"/>
              </a:ext>
            </a:extLst>
          </p:cNvPr>
          <p:cNvSpPr/>
          <p:nvPr/>
        </p:nvSpPr>
        <p:spPr>
          <a:xfrm>
            <a:off x="7339712" y="3851094"/>
            <a:ext cx="3717309" cy="1809693"/>
          </a:xfrm>
          <a:prstGeom prst="rect">
            <a:avLst/>
          </a:prstGeom>
          <a:solidFill>
            <a:srgbClr val="FF8A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dirty="0">
                <a:latin typeface="Verdana" panose="020B0604030504040204" pitchFamily="34" charset="0"/>
                <a:ea typeface="Verdana" panose="020B0604030504040204" pitchFamily="34" charset="0"/>
              </a:rPr>
              <a:t>Als je kind het heel druk heeft op school, of als er iets gebeurd is in de thuissituatie, praat hier dan over met de coach. Dan kan hij of zij hier rekening mee houden. </a:t>
            </a:r>
          </a:p>
        </p:txBody>
      </p:sp>
      <p:pic>
        <p:nvPicPr>
          <p:cNvPr id="4" name="Afbeelding 3" descr="Afbeelding met teken, tekening&#10;&#10;Automatisch gegenereerde beschrijving">
            <a:extLst>
              <a:ext uri="{FF2B5EF4-FFF2-40B4-BE49-F238E27FC236}">
                <a16:creationId xmlns:a16="http://schemas.microsoft.com/office/drawing/2014/main" id="{C5E3B908-76ED-4444-9740-51B4EAD05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209" y="1690688"/>
            <a:ext cx="6277366" cy="3976187"/>
          </a:xfrm>
          <a:prstGeom prst="rect">
            <a:avLst/>
          </a:prstGeom>
        </p:spPr>
      </p:pic>
    </p:spTree>
    <p:extLst>
      <p:ext uri="{BB962C8B-B14F-4D97-AF65-F5344CB8AC3E}">
        <p14:creationId xmlns:p14="http://schemas.microsoft.com/office/powerpoint/2010/main" val="3876703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0BC4F8-6372-4B81-8542-8F43B9336F30}"/>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8502F82F-C14B-4372-A16D-2522A2A150CF}"/>
              </a:ext>
            </a:extLst>
          </p:cNvPr>
          <p:cNvSpPr>
            <a:spLocks noGrp="1"/>
          </p:cNvSpPr>
          <p:nvPr>
            <p:ph idx="1"/>
          </p:nvPr>
        </p:nvSpPr>
        <p:spPr/>
        <p:txBody>
          <a:bodyPr/>
          <a:lstStyle/>
          <a:p>
            <a:endParaRPr lang="nl-NL"/>
          </a:p>
        </p:txBody>
      </p:sp>
      <p:pic>
        <p:nvPicPr>
          <p:cNvPr id="6" name="Afbeelding 5">
            <a:extLst>
              <a:ext uri="{FF2B5EF4-FFF2-40B4-BE49-F238E27FC236}">
                <a16:creationId xmlns:a16="http://schemas.microsoft.com/office/drawing/2014/main" id="{379E12C0-D868-4853-BAA3-D772D10435B3}"/>
              </a:ext>
            </a:extLst>
          </p:cNvPr>
          <p:cNvPicPr>
            <a:picLocks noChangeAspect="1"/>
          </p:cNvPicPr>
          <p:nvPr/>
        </p:nvPicPr>
        <p:blipFill>
          <a:blip r:embed="rId3"/>
          <a:stretch>
            <a:fillRect/>
          </a:stretch>
        </p:blipFill>
        <p:spPr>
          <a:xfrm>
            <a:off x="0" y="-94503"/>
            <a:ext cx="12192000" cy="7047007"/>
          </a:xfrm>
          <a:prstGeom prst="rect">
            <a:avLst/>
          </a:prstGeom>
        </p:spPr>
      </p:pic>
      <p:pic>
        <p:nvPicPr>
          <p:cNvPr id="7" name="Afbeelding 6">
            <a:extLst>
              <a:ext uri="{FF2B5EF4-FFF2-40B4-BE49-F238E27FC236}">
                <a16:creationId xmlns:a16="http://schemas.microsoft.com/office/drawing/2014/main" id="{11D1AF8B-BD89-4792-8DDB-1A8830045CD0}"/>
              </a:ext>
            </a:extLst>
          </p:cNvPr>
          <p:cNvPicPr>
            <a:picLocks noChangeAspect="1"/>
          </p:cNvPicPr>
          <p:nvPr/>
        </p:nvPicPr>
        <p:blipFill>
          <a:blip r:embed="rId4"/>
          <a:stretch>
            <a:fillRect/>
          </a:stretch>
        </p:blipFill>
        <p:spPr>
          <a:xfrm>
            <a:off x="7206299" y="538972"/>
            <a:ext cx="4566601" cy="977867"/>
          </a:xfrm>
          <a:prstGeom prst="rect">
            <a:avLst/>
          </a:prstGeom>
        </p:spPr>
      </p:pic>
    </p:spTree>
    <p:extLst>
      <p:ext uri="{BB962C8B-B14F-4D97-AF65-F5344CB8AC3E}">
        <p14:creationId xmlns:p14="http://schemas.microsoft.com/office/powerpoint/2010/main" val="1333904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D8475E-55C8-434B-925C-833A071AFC9E}"/>
              </a:ext>
            </a:extLst>
          </p:cNvPr>
          <p:cNvSpPr>
            <a:spLocks noGrp="1"/>
          </p:cNvSpPr>
          <p:nvPr>
            <p:ph type="title"/>
          </p:nvPr>
        </p:nvSpPr>
        <p:spPr/>
        <p:txBody>
          <a:bodyPr/>
          <a:lstStyle/>
          <a:p>
            <a:r>
              <a:rPr lang="nl-NL" b="1" dirty="0">
                <a:latin typeface="Verdana" panose="020B0604030504040204" pitchFamily="34" charset="0"/>
                <a:ea typeface="Verdana" panose="020B0604030504040204" pitchFamily="34" charset="0"/>
                <a:cs typeface="Verdana" panose="020B0604030504040204" pitchFamily="34" charset="0"/>
              </a:rPr>
              <a:t>Hoe willen we binnen en buiten het veld met elkaar omgaan?</a:t>
            </a:r>
          </a:p>
        </p:txBody>
      </p:sp>
      <p:sp>
        <p:nvSpPr>
          <p:cNvPr id="3" name="Tijdelijke aanduiding voor inhoud 2">
            <a:extLst>
              <a:ext uri="{FF2B5EF4-FFF2-40B4-BE49-F238E27FC236}">
                <a16:creationId xmlns:a16="http://schemas.microsoft.com/office/drawing/2014/main" id="{876B57C3-C605-464E-A552-4A5BB75A48BB}"/>
              </a:ext>
            </a:extLst>
          </p:cNvPr>
          <p:cNvSpPr>
            <a:spLocks noGrp="1"/>
          </p:cNvSpPr>
          <p:nvPr>
            <p:ph idx="1"/>
          </p:nvPr>
        </p:nvSpPr>
        <p:spPr>
          <a:xfrm>
            <a:off x="838200" y="2023972"/>
            <a:ext cx="3993292" cy="4351338"/>
          </a:xfrm>
        </p:spPr>
        <p:txBody>
          <a:bodyPr>
            <a:normAutofit/>
          </a:bodyPr>
          <a:lstStyle/>
          <a:p>
            <a:pPr>
              <a:lnSpc>
                <a:spcPct val="100000"/>
              </a:lnSpc>
            </a:pPr>
            <a:r>
              <a:rPr lang="nl-NL" sz="1800" dirty="0">
                <a:latin typeface="Verdana" panose="020B0604030504040204" pitchFamily="34" charset="0"/>
                <a:ea typeface="Verdana" panose="020B0604030504040204" pitchFamily="34" charset="0"/>
                <a:cs typeface="Verdana" panose="020B0604030504040204" pitchFamily="34" charset="0"/>
              </a:rPr>
              <a:t>De nr. 1 reden voor een kind om te sporten is omdat hij of zij er plezier in heeft!</a:t>
            </a:r>
          </a:p>
          <a:p>
            <a:pPr>
              <a:lnSpc>
                <a:spcPct val="100000"/>
              </a:lnSpc>
            </a:pPr>
            <a:r>
              <a:rPr lang="nl-NL" sz="1800" dirty="0">
                <a:latin typeface="Verdana" panose="020B0604030504040204" pitchFamily="34" charset="0"/>
                <a:ea typeface="Verdana" panose="020B0604030504040204" pitchFamily="34" charset="0"/>
                <a:cs typeface="Verdana" panose="020B0604030504040204" pitchFamily="34" charset="0"/>
              </a:rPr>
              <a:t>Elk kind is blij als zijn of haar ouders komen kijken bij een wedstrijd.</a:t>
            </a:r>
          </a:p>
          <a:p>
            <a:pPr>
              <a:lnSpc>
                <a:spcPct val="100000"/>
              </a:lnSpc>
            </a:pPr>
            <a:r>
              <a:rPr lang="nl-NL" sz="1800" dirty="0">
                <a:latin typeface="Verdana" panose="020B0604030504040204" pitchFamily="34" charset="0"/>
                <a:ea typeface="Verdana" panose="020B0604030504040204" pitchFamily="34" charset="0"/>
                <a:cs typeface="Verdana" panose="020B0604030504040204" pitchFamily="34" charset="0"/>
              </a:rPr>
              <a:t>Besef dat je van grote invloed bent op jouw kind, maar ook op zijn of haar teamgenoten.</a:t>
            </a:r>
          </a:p>
          <a:p>
            <a:pPr>
              <a:lnSpc>
                <a:spcPct val="100000"/>
              </a:lnSpc>
            </a:pPr>
            <a:r>
              <a:rPr lang="nl-NL" sz="1800" dirty="0">
                <a:latin typeface="Verdana" panose="020B0604030504040204" pitchFamily="34" charset="0"/>
                <a:ea typeface="Verdana" panose="020B0604030504040204" pitchFamily="34" charset="0"/>
                <a:cs typeface="Verdana" panose="020B0604030504040204" pitchFamily="34" charset="0"/>
              </a:rPr>
              <a:t>We zien graag positief gedrag langs de lijn, dat zorgt voor positief gedrag op het veld.</a:t>
            </a:r>
          </a:p>
        </p:txBody>
      </p:sp>
      <p:sp>
        <p:nvSpPr>
          <p:cNvPr id="9" name="Rechthoek 8">
            <a:extLst>
              <a:ext uri="{FF2B5EF4-FFF2-40B4-BE49-F238E27FC236}">
                <a16:creationId xmlns:a16="http://schemas.microsoft.com/office/drawing/2014/main" id="{5F755FDE-4F4D-44CC-9089-FDB4B7FEF067}"/>
              </a:ext>
            </a:extLst>
          </p:cNvPr>
          <p:cNvSpPr/>
          <p:nvPr/>
        </p:nvSpPr>
        <p:spPr>
          <a:xfrm>
            <a:off x="5237204" y="4894330"/>
            <a:ext cx="809837" cy="369332"/>
          </a:xfrm>
          <a:prstGeom prst="rect">
            <a:avLst/>
          </a:prstGeom>
        </p:spPr>
        <p:txBody>
          <a:bodyPr wrap="none">
            <a:spAutoFit/>
          </a:bodyPr>
          <a:lstStyle/>
          <a:p>
            <a:r>
              <a:rPr lang="nl-NL" b="1" dirty="0">
                <a:latin typeface="Verdana" panose="020B0604030504040204" pitchFamily="34" charset="0"/>
                <a:ea typeface="Verdana" panose="020B0604030504040204" pitchFamily="34" charset="0"/>
                <a:cs typeface="Verdana" panose="020B0604030504040204" pitchFamily="34" charset="0"/>
              </a:rPr>
              <a:t>TIP: </a:t>
            </a:r>
            <a:endParaRPr lang="nl-NL" dirty="0"/>
          </a:p>
        </p:txBody>
      </p:sp>
      <p:sp>
        <p:nvSpPr>
          <p:cNvPr id="10" name="Rechthoek 9">
            <a:extLst>
              <a:ext uri="{FF2B5EF4-FFF2-40B4-BE49-F238E27FC236}">
                <a16:creationId xmlns:a16="http://schemas.microsoft.com/office/drawing/2014/main" id="{6C85EAB5-902A-47E4-8C9A-72CDC20E95A9}"/>
              </a:ext>
            </a:extLst>
          </p:cNvPr>
          <p:cNvSpPr/>
          <p:nvPr/>
        </p:nvSpPr>
        <p:spPr>
          <a:xfrm>
            <a:off x="5091481" y="2023972"/>
            <a:ext cx="6178294" cy="369332"/>
          </a:xfrm>
          <a:prstGeom prst="rect">
            <a:avLst/>
          </a:prstGeom>
        </p:spPr>
        <p:txBody>
          <a:bodyPr wrap="none">
            <a:spAutoFit/>
          </a:bodyPr>
          <a:lstStyle/>
          <a:p>
            <a:r>
              <a:rPr lang="nl-NL" b="1" dirty="0">
                <a:latin typeface="Verdana" panose="020B0604030504040204" pitchFamily="34" charset="0"/>
                <a:ea typeface="Verdana" panose="020B0604030504040204" pitchFamily="34" charset="0"/>
                <a:cs typeface="Verdana" panose="020B0604030504040204" pitchFamily="34" charset="0"/>
              </a:rPr>
              <a:t>Stel jezelf als ouder eens de volgende vragen:</a:t>
            </a:r>
          </a:p>
        </p:txBody>
      </p:sp>
      <p:sp>
        <p:nvSpPr>
          <p:cNvPr id="11" name="Rechthoek 10">
            <a:extLst>
              <a:ext uri="{FF2B5EF4-FFF2-40B4-BE49-F238E27FC236}">
                <a16:creationId xmlns:a16="http://schemas.microsoft.com/office/drawing/2014/main" id="{93DA1398-B74F-487C-B8BC-05495CE8D35F}"/>
              </a:ext>
            </a:extLst>
          </p:cNvPr>
          <p:cNvSpPr/>
          <p:nvPr/>
        </p:nvSpPr>
        <p:spPr>
          <a:xfrm>
            <a:off x="5091481" y="2393304"/>
            <a:ext cx="6096000" cy="2031325"/>
          </a:xfrm>
          <a:prstGeom prst="rect">
            <a:avLst/>
          </a:prstGeom>
        </p:spPr>
        <p:txBody>
          <a:bodyPr>
            <a:spAutoFit/>
          </a:bodyPr>
          <a:lstStyle/>
          <a:p>
            <a:pPr marL="285750" indent="-285750">
              <a:buFont typeface="Arial" panose="020B0604020202020204" pitchFamily="34" charset="0"/>
              <a:buChar char="•"/>
            </a:pPr>
            <a:r>
              <a:rPr lang="nl-NL" dirty="0">
                <a:latin typeface="Verdana" panose="020B0604030504040204" pitchFamily="34" charset="0"/>
                <a:ea typeface="Verdana" panose="020B0604030504040204" pitchFamily="34" charset="0"/>
                <a:cs typeface="Verdana" panose="020B0604030504040204" pitchFamily="34" charset="0"/>
              </a:rPr>
              <a:t>“Hoe wil ik langs de lijn staan?” </a:t>
            </a:r>
          </a:p>
          <a:p>
            <a:pPr marL="285750" indent="-285750">
              <a:buFont typeface="Arial" panose="020B0604020202020204" pitchFamily="34" charset="0"/>
              <a:buChar char="•"/>
            </a:pPr>
            <a:r>
              <a:rPr lang="nl-NL" dirty="0">
                <a:latin typeface="Verdana" panose="020B0604030504040204" pitchFamily="34" charset="0"/>
                <a:ea typeface="Verdana" panose="020B0604030504040204" pitchFamily="34" charset="0"/>
                <a:cs typeface="Verdana" panose="020B0604030504040204" pitchFamily="34" charset="0"/>
              </a:rPr>
              <a:t>“Hoe zorg ik ervoor dat mijn kind meer plezier ervaart?” </a:t>
            </a:r>
          </a:p>
          <a:p>
            <a:pPr marL="285750" indent="-285750">
              <a:buFont typeface="Arial" panose="020B0604020202020204" pitchFamily="34" charset="0"/>
              <a:buChar char="•"/>
            </a:pPr>
            <a:r>
              <a:rPr lang="nl-NL" dirty="0">
                <a:latin typeface="Verdana" panose="020B0604030504040204" pitchFamily="34" charset="0"/>
                <a:ea typeface="Verdana" panose="020B0604030504040204" pitchFamily="34" charset="0"/>
                <a:cs typeface="Verdana" panose="020B0604030504040204" pitchFamily="34" charset="0"/>
              </a:rPr>
              <a:t>“Hoe kan ik mijn kind complimenteren op de ontwikkeling van zijn of haar spel?” </a:t>
            </a:r>
          </a:p>
          <a:p>
            <a:pPr marL="285750" indent="-285750">
              <a:buFont typeface="Arial" panose="020B0604020202020204" pitchFamily="34" charset="0"/>
              <a:buChar char="•"/>
            </a:pPr>
            <a:r>
              <a:rPr lang="nl-NL" dirty="0">
                <a:latin typeface="Verdana" panose="020B0604030504040204" pitchFamily="34" charset="0"/>
                <a:ea typeface="Verdana" panose="020B0604030504040204" pitchFamily="34" charset="0"/>
                <a:cs typeface="Verdana" panose="020B0604030504040204" pitchFamily="34" charset="0"/>
              </a:rPr>
              <a:t>“Hoe vier ik met mijn kind de winst? En hoe steun ik het bij verlies?”</a:t>
            </a:r>
          </a:p>
        </p:txBody>
      </p:sp>
      <p:sp>
        <p:nvSpPr>
          <p:cNvPr id="4" name="Rechthoek 3">
            <a:extLst>
              <a:ext uri="{FF2B5EF4-FFF2-40B4-BE49-F238E27FC236}">
                <a16:creationId xmlns:a16="http://schemas.microsoft.com/office/drawing/2014/main" id="{F1E44BCC-67C8-4D8D-9064-293BFCB8B032}"/>
              </a:ext>
            </a:extLst>
          </p:cNvPr>
          <p:cNvSpPr/>
          <p:nvPr/>
        </p:nvSpPr>
        <p:spPr>
          <a:xfrm>
            <a:off x="5237204" y="5263662"/>
            <a:ext cx="6521042" cy="499860"/>
          </a:xfrm>
          <a:prstGeom prst="rect">
            <a:avLst/>
          </a:prstGeom>
          <a:solidFill>
            <a:srgbClr val="FF8A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latin typeface="Verdana" panose="020B0604030504040204" pitchFamily="34" charset="0"/>
                <a:ea typeface="Verdana" panose="020B0604030504040204" pitchFamily="34" charset="0"/>
                <a:cs typeface="Verdana" panose="020B0604030504040204" pitchFamily="34" charset="0"/>
              </a:rPr>
              <a:t>Bespreek bovenstaande vragen eens met je kind</a:t>
            </a:r>
            <a:endParaRPr lang="nl-NL" b="1" dirty="0"/>
          </a:p>
        </p:txBody>
      </p:sp>
    </p:spTree>
    <p:extLst>
      <p:ext uri="{BB962C8B-B14F-4D97-AF65-F5344CB8AC3E}">
        <p14:creationId xmlns:p14="http://schemas.microsoft.com/office/powerpoint/2010/main" val="2362143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52D80F09-AB0F-4E5A-8B7C-50CB38B935E3}"/>
              </a:ext>
            </a:extLst>
          </p:cNvPr>
          <p:cNvSpPr>
            <a:spLocks noGrp="1"/>
          </p:cNvSpPr>
          <p:nvPr>
            <p:ph type="title"/>
          </p:nvPr>
        </p:nvSpPr>
        <p:spPr/>
        <p:txBody>
          <a:bodyPr/>
          <a:lstStyle/>
          <a:p>
            <a:r>
              <a:rPr lang="nl-NL" dirty="0">
                <a:latin typeface="Verdana" panose="020B0604030504040204" pitchFamily="34" charset="0"/>
                <a:ea typeface="Verdana" panose="020B0604030504040204" pitchFamily="34" charset="0"/>
                <a:cs typeface="Verdana" panose="020B0604030504040204" pitchFamily="34" charset="0"/>
              </a:rPr>
              <a:t>Vraag het je kind</a:t>
            </a:r>
          </a:p>
        </p:txBody>
      </p:sp>
      <p:sp>
        <p:nvSpPr>
          <p:cNvPr id="11" name="Tijdelijke aanduiding voor inhoud 2">
            <a:extLst>
              <a:ext uri="{FF2B5EF4-FFF2-40B4-BE49-F238E27FC236}">
                <a16:creationId xmlns:a16="http://schemas.microsoft.com/office/drawing/2014/main" id="{80C2BA34-7A73-47A2-BB39-EEB291C70F27}"/>
              </a:ext>
            </a:extLst>
          </p:cNvPr>
          <p:cNvSpPr>
            <a:spLocks noGrp="1"/>
          </p:cNvSpPr>
          <p:nvPr>
            <p:ph idx="1"/>
          </p:nvPr>
        </p:nvSpPr>
        <p:spPr>
          <a:xfrm>
            <a:off x="838200" y="1825625"/>
            <a:ext cx="10515600" cy="4351338"/>
          </a:xfrm>
        </p:spPr>
        <p:txBody>
          <a:bodyPr>
            <a:normAutofit/>
          </a:bodyPr>
          <a:lstStyle/>
          <a:p>
            <a:pPr marL="0" indent="0">
              <a:lnSpc>
                <a:spcPct val="100000"/>
              </a:lnSpc>
              <a:buNone/>
            </a:pPr>
            <a:endParaRPr lang="nl-NL" sz="1800" dirty="0">
              <a:latin typeface="Verdana" panose="020B0604030504040204" pitchFamily="34" charset="0"/>
              <a:ea typeface="Verdana" panose="020B0604030504040204" pitchFamily="34" charset="0"/>
              <a:cs typeface="Verdana" panose="020B0604030504040204" pitchFamily="34" charset="0"/>
            </a:endParaRPr>
          </a:p>
          <a:p>
            <a:pPr marL="0" indent="0">
              <a:lnSpc>
                <a:spcPct val="100000"/>
              </a:lnSpc>
              <a:buNone/>
            </a:pPr>
            <a:endParaRPr lang="nl-NL" sz="1800" dirty="0">
              <a:latin typeface="Verdana" panose="020B0604030504040204" pitchFamily="34" charset="0"/>
              <a:ea typeface="Verdana" panose="020B0604030504040204" pitchFamily="34" charset="0"/>
              <a:cs typeface="Verdana" panose="020B0604030504040204" pitchFamily="34" charset="0"/>
            </a:endParaRPr>
          </a:p>
          <a:p>
            <a:pPr marL="0" indent="0">
              <a:lnSpc>
                <a:spcPct val="100000"/>
              </a:lnSpc>
              <a:buNone/>
            </a:pPr>
            <a:endParaRPr lang="nl-NL" sz="1800" dirty="0">
              <a:latin typeface="Verdana" panose="020B0604030504040204" pitchFamily="34" charset="0"/>
              <a:ea typeface="Verdana" panose="020B0604030504040204" pitchFamily="34" charset="0"/>
              <a:cs typeface="Verdana" panose="020B0604030504040204" pitchFamily="34" charset="0"/>
            </a:endParaRPr>
          </a:p>
          <a:p>
            <a:pPr marL="0" indent="0">
              <a:lnSpc>
                <a:spcPct val="100000"/>
              </a:lnSpc>
              <a:buNone/>
            </a:pPr>
            <a:endParaRPr lang="nl-NL" sz="1800" dirty="0">
              <a:latin typeface="Verdana" panose="020B0604030504040204" pitchFamily="34" charset="0"/>
              <a:ea typeface="Verdana" panose="020B0604030504040204" pitchFamily="34" charset="0"/>
              <a:cs typeface="Verdana" panose="020B0604030504040204" pitchFamily="34" charset="0"/>
            </a:endParaRPr>
          </a:p>
          <a:p>
            <a:pPr marL="0" indent="0">
              <a:lnSpc>
                <a:spcPct val="100000"/>
              </a:lnSpc>
              <a:buNone/>
            </a:pPr>
            <a:endParaRPr lang="nl-NL" sz="1800" dirty="0">
              <a:latin typeface="Verdana" panose="020B0604030504040204" pitchFamily="34" charset="0"/>
              <a:ea typeface="Verdana" panose="020B0604030504040204" pitchFamily="34" charset="0"/>
              <a:cs typeface="Verdana" panose="020B0604030504040204" pitchFamily="34" charset="0"/>
            </a:endParaRPr>
          </a:p>
          <a:p>
            <a:pPr marL="0" indent="0" algn="ctr">
              <a:lnSpc>
                <a:spcPct val="100000"/>
              </a:lnSpc>
              <a:buNone/>
            </a:pPr>
            <a:r>
              <a:rPr lang="nl-NL" sz="1800" dirty="0">
                <a:latin typeface="Verdana" panose="020B0604030504040204" pitchFamily="34" charset="0"/>
                <a:ea typeface="Verdana" panose="020B0604030504040204" pitchFamily="34" charset="0"/>
                <a:cs typeface="Verdana" panose="020B0604030504040204" pitchFamily="34" charset="0"/>
              </a:rPr>
              <a:t>Welk antwoord verwacht jij op de vraag ‘Welk gedrag zie jij graag langs de lijn van de ouders?’</a:t>
            </a:r>
          </a:p>
        </p:txBody>
      </p:sp>
      <p:pic>
        <p:nvPicPr>
          <p:cNvPr id="10" name="Afbeelding 9">
            <a:hlinkClick r:id="rId3"/>
            <a:extLst>
              <a:ext uri="{FF2B5EF4-FFF2-40B4-BE49-F238E27FC236}">
                <a16:creationId xmlns:a16="http://schemas.microsoft.com/office/drawing/2014/main" id="{7A904A16-0C68-4612-BF35-3870EA5B50D6}"/>
              </a:ext>
            </a:extLst>
          </p:cNvPr>
          <p:cNvPicPr>
            <a:picLocks noChangeAspect="1"/>
          </p:cNvPicPr>
          <p:nvPr/>
        </p:nvPicPr>
        <p:blipFill>
          <a:blip r:embed="rId4"/>
          <a:stretch>
            <a:fillRect/>
          </a:stretch>
        </p:blipFill>
        <p:spPr>
          <a:xfrm>
            <a:off x="953317" y="0"/>
            <a:ext cx="10285366" cy="6858000"/>
          </a:xfrm>
          <a:prstGeom prst="rect">
            <a:avLst/>
          </a:prstGeom>
        </p:spPr>
      </p:pic>
    </p:spTree>
    <p:extLst>
      <p:ext uri="{BB962C8B-B14F-4D97-AF65-F5344CB8AC3E}">
        <p14:creationId xmlns:p14="http://schemas.microsoft.com/office/powerpoint/2010/main" val="1541493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021FCC-189B-46D5-A5EA-AE635DD16C3C}"/>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80650B99-9C01-424F-B9D7-DA92E191175F}"/>
              </a:ext>
            </a:extLst>
          </p:cNvPr>
          <p:cNvSpPr>
            <a:spLocks noGrp="1"/>
          </p:cNvSpPr>
          <p:nvPr>
            <p:ph idx="1"/>
          </p:nvPr>
        </p:nvSpPr>
        <p:spPr/>
        <p:txBody>
          <a:bodyPr/>
          <a:lstStyle/>
          <a:p>
            <a:endParaRPr lang="nl-NL"/>
          </a:p>
        </p:txBody>
      </p:sp>
      <p:pic>
        <p:nvPicPr>
          <p:cNvPr id="5" name="Afbeelding 4">
            <a:extLst>
              <a:ext uri="{FF2B5EF4-FFF2-40B4-BE49-F238E27FC236}">
                <a16:creationId xmlns:a16="http://schemas.microsoft.com/office/drawing/2014/main" id="{0CA2F3E5-5715-4479-973F-A0072EA4BE1D}"/>
              </a:ext>
            </a:extLst>
          </p:cNvPr>
          <p:cNvPicPr>
            <a:picLocks noChangeAspect="1"/>
          </p:cNvPicPr>
          <p:nvPr/>
        </p:nvPicPr>
        <p:blipFill>
          <a:blip r:embed="rId3"/>
          <a:stretch>
            <a:fillRect/>
          </a:stretch>
        </p:blipFill>
        <p:spPr>
          <a:xfrm>
            <a:off x="686270" y="0"/>
            <a:ext cx="10819460" cy="6858000"/>
          </a:xfrm>
          <a:prstGeom prst="rect">
            <a:avLst/>
          </a:prstGeom>
        </p:spPr>
      </p:pic>
    </p:spTree>
    <p:extLst>
      <p:ext uri="{BB962C8B-B14F-4D97-AF65-F5344CB8AC3E}">
        <p14:creationId xmlns:p14="http://schemas.microsoft.com/office/powerpoint/2010/main" val="253315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5BA438-51DA-4847-8118-614DC9932CC3}"/>
              </a:ext>
            </a:extLst>
          </p:cNvPr>
          <p:cNvSpPr>
            <a:spLocks noGrp="1"/>
          </p:cNvSpPr>
          <p:nvPr>
            <p:ph type="title"/>
          </p:nvPr>
        </p:nvSpPr>
        <p:spPr/>
        <p:txBody>
          <a:bodyPr/>
          <a:lstStyle/>
          <a:p>
            <a:r>
              <a:rPr lang="nl-NL" b="1" dirty="0">
                <a:latin typeface="Verdana" panose="020B0604030504040204" pitchFamily="34" charset="0"/>
                <a:ea typeface="Verdana" panose="020B0604030504040204" pitchFamily="34" charset="0"/>
                <a:cs typeface="Verdana" panose="020B0604030504040204" pitchFamily="34" charset="0"/>
              </a:rPr>
              <a:t>Sportiviteit op onze vereniging</a:t>
            </a:r>
          </a:p>
        </p:txBody>
      </p:sp>
      <p:sp>
        <p:nvSpPr>
          <p:cNvPr id="3" name="Tijdelijke aanduiding voor inhoud 2">
            <a:extLst>
              <a:ext uri="{FF2B5EF4-FFF2-40B4-BE49-F238E27FC236}">
                <a16:creationId xmlns:a16="http://schemas.microsoft.com/office/drawing/2014/main" id="{1FF428FF-8869-46F7-9943-86164B8E2411}"/>
              </a:ext>
            </a:extLst>
          </p:cNvPr>
          <p:cNvSpPr>
            <a:spLocks noGrp="1"/>
          </p:cNvSpPr>
          <p:nvPr>
            <p:ph idx="1"/>
          </p:nvPr>
        </p:nvSpPr>
        <p:spPr/>
        <p:txBody>
          <a:bodyPr>
            <a:normAutofit/>
          </a:bodyPr>
          <a:lstStyle/>
          <a:p>
            <a:pPr marL="0" indent="0">
              <a:buNone/>
            </a:pPr>
            <a:r>
              <a:rPr lang="nl-NL" sz="1800" dirty="0">
                <a:latin typeface="Verdana" panose="020B0604030504040204" pitchFamily="34" charset="0"/>
                <a:ea typeface="Verdana" panose="020B0604030504040204" pitchFamily="34" charset="0"/>
                <a:cs typeface="Verdana" panose="020B0604030504040204" pitchFamily="34" charset="0"/>
              </a:rPr>
              <a:t>[Voeg hier je eigen huisreglement/gedragsregels toe]</a:t>
            </a:r>
          </a:p>
        </p:txBody>
      </p:sp>
    </p:spTree>
    <p:extLst>
      <p:ext uri="{BB962C8B-B14F-4D97-AF65-F5344CB8AC3E}">
        <p14:creationId xmlns:p14="http://schemas.microsoft.com/office/powerpoint/2010/main" val="1976790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620FDC-A5DC-40EF-A9AE-8BB774A65DB4}"/>
              </a:ext>
            </a:extLst>
          </p:cNvPr>
          <p:cNvSpPr>
            <a:spLocks noGrp="1"/>
          </p:cNvSpPr>
          <p:nvPr>
            <p:ph type="title"/>
          </p:nvPr>
        </p:nvSpPr>
        <p:spPr/>
        <p:txBody>
          <a:bodyPr/>
          <a:lstStyle/>
          <a:p>
            <a:r>
              <a:rPr lang="nl-NL" b="1" dirty="0">
                <a:latin typeface="Verdana" panose="020B0604030504040204" pitchFamily="34" charset="0"/>
                <a:ea typeface="Verdana" panose="020B0604030504040204" pitchFamily="34" charset="0"/>
                <a:cs typeface="Verdana" panose="020B0604030504040204" pitchFamily="34" charset="0"/>
              </a:rPr>
              <a:t>Overige afspraken op onze vereniging</a:t>
            </a:r>
          </a:p>
        </p:txBody>
      </p:sp>
      <p:sp>
        <p:nvSpPr>
          <p:cNvPr id="3" name="Tijdelijke aanduiding voor inhoud 2">
            <a:extLst>
              <a:ext uri="{FF2B5EF4-FFF2-40B4-BE49-F238E27FC236}">
                <a16:creationId xmlns:a16="http://schemas.microsoft.com/office/drawing/2014/main" id="{96A01EF7-46E7-4C38-853D-78938EA9489E}"/>
              </a:ext>
            </a:extLst>
          </p:cNvPr>
          <p:cNvSpPr>
            <a:spLocks noGrp="1"/>
          </p:cNvSpPr>
          <p:nvPr>
            <p:ph idx="1"/>
          </p:nvPr>
        </p:nvSpPr>
        <p:spPr/>
        <p:txBody>
          <a:bodyPr>
            <a:normAutofit/>
          </a:bodyPr>
          <a:lstStyle/>
          <a:p>
            <a:pPr marL="0" indent="0">
              <a:buNone/>
            </a:pPr>
            <a:r>
              <a:rPr lang="nl-NL" sz="1800" dirty="0">
                <a:latin typeface="Verdana" panose="020B0604030504040204" pitchFamily="34" charset="0"/>
                <a:ea typeface="Verdana" panose="020B0604030504040204" pitchFamily="34" charset="0"/>
                <a:cs typeface="Verdana" panose="020B0604030504040204" pitchFamily="34" charset="0"/>
              </a:rPr>
              <a:t>[Als je nog meer punten hebt die je wilt doornemen met de ouders, dan kun je ze hier kwijt] </a:t>
            </a:r>
          </a:p>
        </p:txBody>
      </p:sp>
    </p:spTree>
    <p:extLst>
      <p:ext uri="{BB962C8B-B14F-4D97-AF65-F5344CB8AC3E}">
        <p14:creationId xmlns:p14="http://schemas.microsoft.com/office/powerpoint/2010/main" val="1309061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D9C1AE-14AA-4A10-BDB2-803E30E76739}"/>
              </a:ext>
            </a:extLst>
          </p:cNvPr>
          <p:cNvSpPr>
            <a:spLocks noGrp="1"/>
          </p:cNvSpPr>
          <p:nvPr>
            <p:ph type="title"/>
          </p:nvPr>
        </p:nvSpPr>
        <p:spPr>
          <a:xfrm>
            <a:off x="838200" y="365125"/>
            <a:ext cx="12297032" cy="1488389"/>
          </a:xfrm>
        </p:spPr>
        <p:txBody>
          <a:bodyPr>
            <a:normAutofit/>
          </a:bodyPr>
          <a:lstStyle/>
          <a:p>
            <a:r>
              <a:rPr lang="nl-NL" b="1" dirty="0">
                <a:latin typeface="Verdana" panose="020B0604030504040204" pitchFamily="34" charset="0"/>
                <a:ea typeface="Verdana" panose="020B0604030504040204" pitchFamily="34" charset="0"/>
                <a:cs typeface="Verdana" panose="020B0604030504040204" pitchFamily="34" charset="0"/>
              </a:rPr>
              <a:t>De belangrijkste </a:t>
            </a:r>
            <a:br>
              <a:rPr lang="nl-NL" b="1" dirty="0">
                <a:latin typeface="Verdana" panose="020B0604030504040204" pitchFamily="34" charset="0"/>
                <a:ea typeface="Verdana" panose="020B0604030504040204" pitchFamily="34" charset="0"/>
                <a:cs typeface="Verdana" panose="020B0604030504040204" pitchFamily="34" charset="0"/>
              </a:rPr>
            </a:br>
            <a:r>
              <a:rPr lang="nl-NL" b="1" dirty="0">
                <a:latin typeface="Verdana" panose="020B0604030504040204" pitchFamily="34" charset="0"/>
                <a:ea typeface="Verdana" panose="020B0604030504040204" pitchFamily="34" charset="0"/>
                <a:cs typeface="Verdana" panose="020B0604030504040204" pitchFamily="34" charset="0"/>
              </a:rPr>
              <a:t>spelregels</a:t>
            </a:r>
          </a:p>
        </p:txBody>
      </p:sp>
      <p:pic>
        <p:nvPicPr>
          <p:cNvPr id="6" name="Afbeelding 5">
            <a:extLst>
              <a:ext uri="{FF2B5EF4-FFF2-40B4-BE49-F238E27FC236}">
                <a16:creationId xmlns:a16="http://schemas.microsoft.com/office/drawing/2014/main" id="{4CA78D4D-0A35-44E0-B4D8-F25F55976A2C}"/>
              </a:ext>
            </a:extLst>
          </p:cNvPr>
          <p:cNvPicPr>
            <a:picLocks noChangeAspect="1"/>
          </p:cNvPicPr>
          <p:nvPr/>
        </p:nvPicPr>
        <p:blipFill>
          <a:blip r:embed="rId3"/>
          <a:stretch>
            <a:fillRect/>
          </a:stretch>
        </p:blipFill>
        <p:spPr>
          <a:xfrm>
            <a:off x="7810284" y="12032"/>
            <a:ext cx="4457915" cy="6858000"/>
          </a:xfrm>
          <a:prstGeom prst="rect">
            <a:avLst/>
          </a:prstGeom>
        </p:spPr>
      </p:pic>
      <p:sp>
        <p:nvSpPr>
          <p:cNvPr id="3" name="Rechthoek 2">
            <a:extLst>
              <a:ext uri="{FF2B5EF4-FFF2-40B4-BE49-F238E27FC236}">
                <a16:creationId xmlns:a16="http://schemas.microsoft.com/office/drawing/2014/main" id="{2A06B34F-5E9C-4A06-8A6E-4D1AAE85BA3B}"/>
              </a:ext>
            </a:extLst>
          </p:cNvPr>
          <p:cNvSpPr/>
          <p:nvPr/>
        </p:nvSpPr>
        <p:spPr>
          <a:xfrm>
            <a:off x="838200" y="1943781"/>
            <a:ext cx="6096000" cy="369332"/>
          </a:xfrm>
          <a:prstGeom prst="rect">
            <a:avLst/>
          </a:prstGeom>
        </p:spPr>
        <p:txBody>
          <a:bodyPr>
            <a:spAutoFit/>
          </a:bodyPr>
          <a:lstStyle/>
          <a:p>
            <a:r>
              <a:rPr lang="nl-NL" dirty="0">
                <a:latin typeface="Verdana" panose="020B0604030504040204" pitchFamily="34" charset="0"/>
                <a:ea typeface="Verdana" panose="020B0604030504040204" pitchFamily="34" charset="0"/>
                <a:cs typeface="Verdana" panose="020B0604030504040204" pitchFamily="34" charset="0"/>
              </a:rPr>
              <a:t>Ken jij de basisregels van hockey? </a:t>
            </a:r>
          </a:p>
        </p:txBody>
      </p:sp>
    </p:spTree>
    <p:extLst>
      <p:ext uri="{BB962C8B-B14F-4D97-AF65-F5344CB8AC3E}">
        <p14:creationId xmlns:p14="http://schemas.microsoft.com/office/powerpoint/2010/main" val="1064173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E5B759-DA63-4670-A127-00BC04F03543}"/>
              </a:ext>
            </a:extLst>
          </p:cNvPr>
          <p:cNvSpPr>
            <a:spLocks noGrp="1"/>
          </p:cNvSpPr>
          <p:nvPr>
            <p:ph type="title"/>
          </p:nvPr>
        </p:nvSpPr>
        <p:spPr/>
        <p:txBody>
          <a:bodyPr/>
          <a:lstStyle/>
          <a:p>
            <a:r>
              <a:rPr lang="nl-NL" b="1" dirty="0">
                <a:latin typeface="Verdana" panose="020B0604030504040204" pitchFamily="34" charset="0"/>
                <a:ea typeface="Verdana" panose="020B0604030504040204" pitchFamily="34" charset="0"/>
                <a:cs typeface="Verdana" panose="020B0604030504040204" pitchFamily="34" charset="0"/>
              </a:rPr>
              <a:t>Wat heb je nodig?</a:t>
            </a:r>
          </a:p>
        </p:txBody>
      </p:sp>
      <p:pic>
        <p:nvPicPr>
          <p:cNvPr id="4" name="Afbeelding 3">
            <a:extLst>
              <a:ext uri="{FF2B5EF4-FFF2-40B4-BE49-F238E27FC236}">
                <a16:creationId xmlns:a16="http://schemas.microsoft.com/office/drawing/2014/main" id="{D5F8F56C-5C28-432D-808E-2F381B8BF3F5}"/>
              </a:ext>
            </a:extLst>
          </p:cNvPr>
          <p:cNvPicPr>
            <a:picLocks noChangeAspect="1"/>
          </p:cNvPicPr>
          <p:nvPr/>
        </p:nvPicPr>
        <p:blipFill>
          <a:blip r:embed="rId3"/>
          <a:stretch>
            <a:fillRect/>
          </a:stretch>
        </p:blipFill>
        <p:spPr>
          <a:xfrm>
            <a:off x="2564057" y="1690688"/>
            <a:ext cx="7063885" cy="4497799"/>
          </a:xfrm>
          <a:prstGeom prst="rect">
            <a:avLst/>
          </a:prstGeom>
        </p:spPr>
      </p:pic>
    </p:spTree>
    <p:extLst>
      <p:ext uri="{BB962C8B-B14F-4D97-AF65-F5344CB8AC3E}">
        <p14:creationId xmlns:p14="http://schemas.microsoft.com/office/powerpoint/2010/main" val="2069495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4ED264-A60E-4EFB-9FF5-FFBF371872C1}"/>
              </a:ext>
            </a:extLst>
          </p:cNvPr>
          <p:cNvSpPr>
            <a:spLocks noGrp="1"/>
          </p:cNvSpPr>
          <p:nvPr>
            <p:ph type="title"/>
          </p:nvPr>
        </p:nvSpPr>
        <p:spPr/>
        <p:txBody>
          <a:bodyPr/>
          <a:lstStyle/>
          <a:p>
            <a:r>
              <a:rPr lang="nl-NL" b="1" dirty="0">
                <a:latin typeface="Verdana" panose="020B0604030504040204" pitchFamily="34" charset="0"/>
                <a:ea typeface="Verdana" panose="020B0604030504040204" pitchFamily="34" charset="0"/>
                <a:cs typeface="Verdana" panose="020B0604030504040204" pitchFamily="34" charset="0"/>
              </a:rPr>
              <a:t>Wat heeft een keeper nodig?</a:t>
            </a:r>
          </a:p>
        </p:txBody>
      </p:sp>
      <p:pic>
        <p:nvPicPr>
          <p:cNvPr id="4" name="Afbeelding 3">
            <a:extLst>
              <a:ext uri="{FF2B5EF4-FFF2-40B4-BE49-F238E27FC236}">
                <a16:creationId xmlns:a16="http://schemas.microsoft.com/office/drawing/2014/main" id="{D3667E65-8704-4C78-B460-C3D511C2A3DC}"/>
              </a:ext>
            </a:extLst>
          </p:cNvPr>
          <p:cNvPicPr>
            <a:picLocks noChangeAspect="1"/>
          </p:cNvPicPr>
          <p:nvPr/>
        </p:nvPicPr>
        <p:blipFill>
          <a:blip r:embed="rId3"/>
          <a:stretch>
            <a:fillRect/>
          </a:stretch>
        </p:blipFill>
        <p:spPr>
          <a:xfrm>
            <a:off x="2409568" y="1460500"/>
            <a:ext cx="7121797" cy="5216266"/>
          </a:xfrm>
          <a:prstGeom prst="rect">
            <a:avLst/>
          </a:prstGeom>
        </p:spPr>
      </p:pic>
    </p:spTree>
    <p:extLst>
      <p:ext uri="{BB962C8B-B14F-4D97-AF65-F5344CB8AC3E}">
        <p14:creationId xmlns:p14="http://schemas.microsoft.com/office/powerpoint/2010/main" val="3509923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9E4DB031-C3D9-4742-A2A5-28D02F2D3BAB}"/>
              </a:ext>
            </a:extLst>
          </p:cNvPr>
          <p:cNvPicPr>
            <a:picLocks noChangeAspect="1"/>
          </p:cNvPicPr>
          <p:nvPr/>
        </p:nvPicPr>
        <p:blipFill>
          <a:blip r:embed="rId3"/>
          <a:stretch>
            <a:fillRect/>
          </a:stretch>
        </p:blipFill>
        <p:spPr>
          <a:xfrm>
            <a:off x="240632" y="-94504"/>
            <a:ext cx="12192000" cy="7047007"/>
          </a:xfrm>
          <a:prstGeom prst="rect">
            <a:avLst/>
          </a:prstGeom>
        </p:spPr>
      </p:pic>
      <p:sp>
        <p:nvSpPr>
          <p:cNvPr id="2" name="Titel 1">
            <a:extLst>
              <a:ext uri="{FF2B5EF4-FFF2-40B4-BE49-F238E27FC236}">
                <a16:creationId xmlns:a16="http://schemas.microsoft.com/office/drawing/2014/main" id="{33C41AD1-AE9D-4374-A795-2F2D1C2C9CE3}"/>
              </a:ext>
            </a:extLst>
          </p:cNvPr>
          <p:cNvSpPr>
            <a:spLocks noGrp="1"/>
          </p:cNvSpPr>
          <p:nvPr>
            <p:ph type="title"/>
          </p:nvPr>
        </p:nvSpPr>
        <p:spPr/>
        <p:txBody>
          <a:bodyPr/>
          <a:lstStyle/>
          <a:p>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Wat gaan we bespreken?</a:t>
            </a:r>
          </a:p>
        </p:txBody>
      </p:sp>
      <p:sp>
        <p:nvSpPr>
          <p:cNvPr id="3" name="Rechthoek 2">
            <a:extLst>
              <a:ext uri="{FF2B5EF4-FFF2-40B4-BE49-F238E27FC236}">
                <a16:creationId xmlns:a16="http://schemas.microsoft.com/office/drawing/2014/main" id="{4D0A2BC7-EDFE-408F-A595-7EDCF72BB4F9}"/>
              </a:ext>
            </a:extLst>
          </p:cNvPr>
          <p:cNvSpPr/>
          <p:nvPr/>
        </p:nvSpPr>
        <p:spPr>
          <a:xfrm>
            <a:off x="7674604" y="1690688"/>
            <a:ext cx="4284785" cy="4802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dirty="0">
                <a:solidFill>
                  <a:schemeClr val="tx1"/>
                </a:solidFill>
                <a:latin typeface="Verdana" panose="020B0604030504040204" pitchFamily="34" charset="0"/>
                <a:ea typeface="Verdana" panose="020B0604030504040204" pitchFamily="34" charset="0"/>
                <a:cs typeface="Verdana" panose="020B0604030504040204" pitchFamily="34" charset="0"/>
              </a:rPr>
              <a:t>6 X VOORUIT IN HOCKEY</a:t>
            </a:r>
            <a:br>
              <a:rPr lang="nl-NL"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nl-NL" dirty="0">
                <a:solidFill>
                  <a:schemeClr val="tx1"/>
                </a:solidFill>
                <a:latin typeface="Verdana" panose="020B0604030504040204" pitchFamily="34" charset="0"/>
                <a:ea typeface="Verdana" panose="020B0604030504040204" pitchFamily="34" charset="0"/>
                <a:cs typeface="Verdana" panose="020B0604030504040204" pitchFamily="34" charset="0"/>
              </a:rPr>
              <a:t>Visie op de ontwikkeling van hockeyers</a:t>
            </a:r>
            <a:br>
              <a:rPr lang="nl-NL" dirty="0">
                <a:solidFill>
                  <a:schemeClr val="tx1"/>
                </a:solidFill>
                <a:latin typeface="Verdana" panose="020B0604030504040204" pitchFamily="34" charset="0"/>
                <a:ea typeface="Verdana" panose="020B0604030504040204" pitchFamily="34" charset="0"/>
                <a:cs typeface="Verdana" panose="020B0604030504040204" pitchFamily="34" charset="0"/>
              </a:rPr>
            </a:br>
            <a:endParaRPr lang="nl-NL"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nl-NL" b="1" dirty="0">
                <a:solidFill>
                  <a:schemeClr val="tx1"/>
                </a:solidFill>
                <a:latin typeface="Verdana" panose="020B0604030504040204" pitchFamily="34" charset="0"/>
                <a:ea typeface="Verdana" panose="020B0604030504040204" pitchFamily="34" charset="0"/>
                <a:cs typeface="Verdana" panose="020B0604030504040204" pitchFamily="34" charset="0"/>
              </a:rPr>
              <a:t>Plezier op het veld en langs de lijn</a:t>
            </a:r>
          </a:p>
          <a:p>
            <a:r>
              <a:rPr lang="nl-NL" dirty="0">
                <a:solidFill>
                  <a:schemeClr val="tx1"/>
                </a:solidFill>
                <a:latin typeface="Verdana" panose="020B0604030504040204" pitchFamily="34" charset="0"/>
                <a:ea typeface="Verdana" panose="020B0604030504040204" pitchFamily="34" charset="0"/>
                <a:cs typeface="Verdana" panose="020B0604030504040204" pitchFamily="34" charset="0"/>
              </a:rPr>
              <a:t>Hoe willen we binnen en buiten het veld met elkaar omgaan?</a:t>
            </a:r>
            <a:br>
              <a:rPr lang="nl-NL" dirty="0">
                <a:solidFill>
                  <a:schemeClr val="tx1"/>
                </a:solidFill>
                <a:latin typeface="Verdana" panose="020B0604030504040204" pitchFamily="34" charset="0"/>
                <a:ea typeface="Verdana" panose="020B0604030504040204" pitchFamily="34" charset="0"/>
                <a:cs typeface="Verdana" panose="020B0604030504040204" pitchFamily="34" charset="0"/>
              </a:rPr>
            </a:br>
            <a:endParaRPr lang="nl-NL"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nl-NL" b="1" dirty="0">
                <a:solidFill>
                  <a:schemeClr val="tx1"/>
                </a:solidFill>
                <a:latin typeface="Verdana" panose="020B0604030504040204" pitchFamily="34" charset="0"/>
                <a:ea typeface="Verdana" panose="020B0604030504040204" pitchFamily="34" charset="0"/>
                <a:cs typeface="Verdana" panose="020B0604030504040204" pitchFamily="34" charset="0"/>
              </a:rPr>
              <a:t>Belangrijkste spelregels</a:t>
            </a:r>
          </a:p>
          <a:p>
            <a:r>
              <a:rPr lang="nl-NL" dirty="0">
                <a:solidFill>
                  <a:schemeClr val="tx1"/>
                </a:solidFill>
                <a:latin typeface="Verdana" panose="020B0604030504040204" pitchFamily="34" charset="0"/>
                <a:ea typeface="Verdana" panose="020B0604030504040204" pitchFamily="34" charset="0"/>
                <a:cs typeface="Verdana" panose="020B0604030504040204" pitchFamily="34" charset="0"/>
              </a:rPr>
              <a:t>Ken jij de basisregels van hockey?</a:t>
            </a:r>
            <a:br>
              <a:rPr lang="nl-NL" dirty="0">
                <a:solidFill>
                  <a:schemeClr val="tx1"/>
                </a:solidFill>
                <a:latin typeface="Verdana" panose="020B0604030504040204" pitchFamily="34" charset="0"/>
                <a:ea typeface="Verdana" panose="020B0604030504040204" pitchFamily="34" charset="0"/>
                <a:cs typeface="Verdana" panose="020B0604030504040204" pitchFamily="34" charset="0"/>
              </a:rPr>
            </a:br>
            <a:endParaRPr lang="nl-NL"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nl-NL" b="1" dirty="0">
                <a:solidFill>
                  <a:schemeClr val="tx1"/>
                </a:solidFill>
                <a:latin typeface="Verdana" panose="020B0604030504040204" pitchFamily="34" charset="0"/>
                <a:ea typeface="Verdana" panose="020B0604030504040204" pitchFamily="34" charset="0"/>
                <a:cs typeface="Verdana" panose="020B0604030504040204" pitchFamily="34" charset="0"/>
              </a:rPr>
              <a:t>Van ouder naar coach</a:t>
            </a:r>
          </a:p>
          <a:p>
            <a:r>
              <a:rPr lang="nl-NL" dirty="0">
                <a:solidFill>
                  <a:schemeClr val="tx1"/>
                </a:solidFill>
                <a:latin typeface="Verdana" panose="020B0604030504040204" pitchFamily="34" charset="0"/>
                <a:ea typeface="Verdana" panose="020B0604030504040204" pitchFamily="34" charset="0"/>
                <a:cs typeface="Verdana" panose="020B0604030504040204" pitchFamily="34" charset="0"/>
              </a:rPr>
              <a:t>Tips &amp; tricks voor een mooi seizoen als begeleider of coach</a:t>
            </a:r>
          </a:p>
          <a:p>
            <a:endParaRPr lang="nl-NL"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nl-NL" b="1" i="1" dirty="0">
                <a:solidFill>
                  <a:srgbClr val="FF8A17"/>
                </a:solidFill>
                <a:latin typeface="Verdana" panose="020B0604030504040204" pitchFamily="34" charset="0"/>
                <a:ea typeface="Verdana" panose="020B0604030504040204" pitchFamily="34" charset="0"/>
                <a:cs typeface="Verdana" panose="020B0604030504040204" pitchFamily="34" charset="0"/>
              </a:rPr>
              <a:t>Veel plezier! </a:t>
            </a:r>
          </a:p>
        </p:txBody>
      </p:sp>
    </p:spTree>
    <p:extLst>
      <p:ext uri="{BB962C8B-B14F-4D97-AF65-F5344CB8AC3E}">
        <p14:creationId xmlns:p14="http://schemas.microsoft.com/office/powerpoint/2010/main" val="3812183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97694F-6674-4737-9CBC-F50F93EF5616}"/>
              </a:ext>
            </a:extLst>
          </p:cNvPr>
          <p:cNvSpPr>
            <a:spLocks noGrp="1"/>
          </p:cNvSpPr>
          <p:nvPr>
            <p:ph type="title"/>
          </p:nvPr>
        </p:nvSpPr>
        <p:spPr/>
        <p:txBody>
          <a:bodyPr/>
          <a:lstStyle/>
          <a:p>
            <a:r>
              <a:rPr lang="nl-NL" b="1" dirty="0">
                <a:latin typeface="Verdana" panose="020B0604030504040204" pitchFamily="34" charset="0"/>
                <a:ea typeface="Verdana" panose="020B0604030504040204" pitchFamily="34" charset="0"/>
                <a:cs typeface="Verdana" panose="020B0604030504040204" pitchFamily="34" charset="0"/>
              </a:rPr>
              <a:t>Speelvorm, -veld en -tijd</a:t>
            </a:r>
          </a:p>
        </p:txBody>
      </p:sp>
      <p:pic>
        <p:nvPicPr>
          <p:cNvPr id="5" name="Afbeelding 4">
            <a:extLst>
              <a:ext uri="{FF2B5EF4-FFF2-40B4-BE49-F238E27FC236}">
                <a16:creationId xmlns:a16="http://schemas.microsoft.com/office/drawing/2014/main" id="{43F7D396-DB15-D4D7-C0E9-24089DAB9E8B}"/>
              </a:ext>
            </a:extLst>
          </p:cNvPr>
          <p:cNvPicPr>
            <a:picLocks noChangeAspect="1"/>
          </p:cNvPicPr>
          <p:nvPr/>
        </p:nvPicPr>
        <p:blipFill>
          <a:blip r:embed="rId3"/>
          <a:stretch>
            <a:fillRect/>
          </a:stretch>
        </p:blipFill>
        <p:spPr>
          <a:xfrm>
            <a:off x="2134352" y="1528650"/>
            <a:ext cx="1463090" cy="4966146"/>
          </a:xfrm>
          <a:prstGeom prst="rect">
            <a:avLst/>
          </a:prstGeom>
        </p:spPr>
      </p:pic>
      <p:pic>
        <p:nvPicPr>
          <p:cNvPr id="7" name="Afbeelding 6">
            <a:extLst>
              <a:ext uri="{FF2B5EF4-FFF2-40B4-BE49-F238E27FC236}">
                <a16:creationId xmlns:a16="http://schemas.microsoft.com/office/drawing/2014/main" id="{8B4304A2-A94B-0129-0391-475A25B098F5}"/>
              </a:ext>
            </a:extLst>
          </p:cNvPr>
          <p:cNvPicPr>
            <a:picLocks noChangeAspect="1"/>
          </p:cNvPicPr>
          <p:nvPr/>
        </p:nvPicPr>
        <p:blipFill>
          <a:blip r:embed="rId4"/>
          <a:stretch>
            <a:fillRect/>
          </a:stretch>
        </p:blipFill>
        <p:spPr>
          <a:xfrm>
            <a:off x="3441032" y="1528650"/>
            <a:ext cx="6185345" cy="4964865"/>
          </a:xfrm>
          <a:prstGeom prst="rect">
            <a:avLst/>
          </a:prstGeom>
        </p:spPr>
      </p:pic>
    </p:spTree>
    <p:extLst>
      <p:ext uri="{BB962C8B-B14F-4D97-AF65-F5344CB8AC3E}">
        <p14:creationId xmlns:p14="http://schemas.microsoft.com/office/powerpoint/2010/main" val="3119128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0A21B7-BCCB-4B9F-B5D4-84876ADEDBFB}"/>
              </a:ext>
            </a:extLst>
          </p:cNvPr>
          <p:cNvSpPr>
            <a:spLocks noGrp="1"/>
          </p:cNvSpPr>
          <p:nvPr>
            <p:ph type="title"/>
          </p:nvPr>
        </p:nvSpPr>
        <p:spPr>
          <a:xfrm>
            <a:off x="838200" y="365125"/>
            <a:ext cx="10515600" cy="1325563"/>
          </a:xfrm>
        </p:spPr>
        <p:txBody>
          <a:bodyPr/>
          <a:lstStyle/>
          <a:p>
            <a:r>
              <a:rPr lang="nl-NL" b="1">
                <a:latin typeface="Verdana" panose="020B0604030504040204" pitchFamily="34" charset="0"/>
                <a:ea typeface="Verdana" panose="020B0604030504040204" pitchFamily="34" charset="0"/>
                <a:cs typeface="Verdana" panose="020B0604030504040204" pitchFamily="34" charset="0"/>
              </a:rPr>
              <a:t>Waar kan een scheidsrechter voor fluiten?</a:t>
            </a:r>
            <a:endParaRPr lang="nl-NL" b="1" dirty="0">
              <a:latin typeface="Verdana" panose="020B0604030504040204" pitchFamily="34" charset="0"/>
              <a:ea typeface="Verdana" panose="020B0604030504040204" pitchFamily="34" charset="0"/>
              <a:cs typeface="Verdana" panose="020B0604030504040204" pitchFamily="34" charset="0"/>
            </a:endParaRPr>
          </a:p>
        </p:txBody>
      </p:sp>
      <p:pic>
        <p:nvPicPr>
          <p:cNvPr id="4" name="Afbeelding 3">
            <a:extLst>
              <a:ext uri="{FF2B5EF4-FFF2-40B4-BE49-F238E27FC236}">
                <a16:creationId xmlns:a16="http://schemas.microsoft.com/office/drawing/2014/main" id="{042ACB3F-FC74-454A-80FD-84DFC603E5F2}"/>
              </a:ext>
            </a:extLst>
          </p:cNvPr>
          <p:cNvPicPr>
            <a:picLocks noChangeAspect="1"/>
          </p:cNvPicPr>
          <p:nvPr/>
        </p:nvPicPr>
        <p:blipFill>
          <a:blip r:embed="rId3"/>
          <a:stretch>
            <a:fillRect/>
          </a:stretch>
        </p:blipFill>
        <p:spPr>
          <a:xfrm>
            <a:off x="7281848" y="1997839"/>
            <a:ext cx="4071952" cy="2481985"/>
          </a:xfrm>
          <a:prstGeom prst="rect">
            <a:avLst/>
          </a:prstGeom>
        </p:spPr>
      </p:pic>
      <p:sp>
        <p:nvSpPr>
          <p:cNvPr id="3" name="Rechthoek 2">
            <a:extLst>
              <a:ext uri="{FF2B5EF4-FFF2-40B4-BE49-F238E27FC236}">
                <a16:creationId xmlns:a16="http://schemas.microsoft.com/office/drawing/2014/main" id="{2E566232-0473-4E16-A4AB-8879B3511610}"/>
              </a:ext>
            </a:extLst>
          </p:cNvPr>
          <p:cNvSpPr/>
          <p:nvPr/>
        </p:nvSpPr>
        <p:spPr>
          <a:xfrm>
            <a:off x="838200" y="1997839"/>
            <a:ext cx="6443648" cy="2862322"/>
          </a:xfrm>
          <a:prstGeom prst="rect">
            <a:avLst/>
          </a:prstGeom>
        </p:spPr>
        <p:txBody>
          <a:bodyPr wrap="square">
            <a:spAutoFit/>
          </a:bodyPr>
          <a:lstStyle/>
          <a:p>
            <a:pPr marL="285750" indent="-285750">
              <a:buFont typeface="Arial" panose="020B0604020202020204" pitchFamily="34" charset="0"/>
              <a:buChar char="•"/>
            </a:pPr>
            <a:r>
              <a:rPr lang="nl-NL" dirty="0">
                <a:latin typeface="Verdana" panose="020B0604030504040204" pitchFamily="34" charset="0"/>
                <a:ea typeface="Verdana" panose="020B0604030504040204" pitchFamily="34" charset="0"/>
              </a:rPr>
              <a:t>Bal tegen de voet.</a:t>
            </a:r>
          </a:p>
          <a:p>
            <a:pPr marL="285750" indent="-285750">
              <a:buFont typeface="Arial" panose="020B0604020202020204" pitchFamily="34" charset="0"/>
              <a:buChar char="•"/>
            </a:pPr>
            <a:endParaRPr lang="nl-NL"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nl-NL" dirty="0">
                <a:latin typeface="Verdana" panose="020B0604030504040204" pitchFamily="34" charset="0"/>
                <a:ea typeface="Verdana" panose="020B0604030504040204" pitchFamily="34" charset="0"/>
              </a:rPr>
              <a:t>Bal tegen de bolle kant van de stick.</a:t>
            </a:r>
          </a:p>
          <a:p>
            <a:pPr marL="285750" indent="-285750">
              <a:buFont typeface="Arial" panose="020B0604020202020204" pitchFamily="34" charset="0"/>
              <a:buChar char="•"/>
            </a:pPr>
            <a:endParaRPr lang="nl-NL"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nl-NL" dirty="0">
                <a:latin typeface="Verdana" panose="020B0604030504040204" pitchFamily="34" charset="0"/>
                <a:ea typeface="Verdana" panose="020B0604030504040204" pitchFamily="34" charset="0"/>
              </a:rPr>
              <a:t>Gevaarlijk spel, zoals duwen, gevaarlijk met de stick zwaaien of de bal met opzet boven kniehoogte spelen.</a:t>
            </a:r>
          </a:p>
          <a:p>
            <a:pPr marL="285750" indent="-285750">
              <a:buFont typeface="Arial" panose="020B0604020202020204" pitchFamily="34" charset="0"/>
              <a:buChar char="•"/>
            </a:pPr>
            <a:endParaRPr lang="nl-NL"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nl-NL" dirty="0">
                <a:latin typeface="Verdana" panose="020B0604030504040204" pitchFamily="34" charset="0"/>
                <a:ea typeface="Verdana" panose="020B0604030504040204" pitchFamily="34" charset="0"/>
              </a:rPr>
              <a:t>Onsportief gedrag, zoals schelden of gooien met spullen.</a:t>
            </a:r>
          </a:p>
        </p:txBody>
      </p:sp>
    </p:spTree>
    <p:extLst>
      <p:ext uri="{BB962C8B-B14F-4D97-AF65-F5344CB8AC3E}">
        <p14:creationId xmlns:p14="http://schemas.microsoft.com/office/powerpoint/2010/main" val="4060325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572644-B633-41D4-B3CC-815284499C6A}"/>
              </a:ext>
            </a:extLst>
          </p:cNvPr>
          <p:cNvSpPr>
            <a:spLocks noGrp="1"/>
          </p:cNvSpPr>
          <p:nvPr>
            <p:ph type="title"/>
          </p:nvPr>
        </p:nvSpPr>
        <p:spPr/>
        <p:txBody>
          <a:bodyPr/>
          <a:lstStyle/>
          <a:p>
            <a:r>
              <a:rPr lang="nl-NL" b="1" dirty="0">
                <a:latin typeface="Verdana" panose="020B0604030504040204" pitchFamily="34" charset="0"/>
                <a:ea typeface="Verdana" panose="020B0604030504040204" pitchFamily="34" charset="0"/>
                <a:cs typeface="Verdana" panose="020B0604030504040204" pitchFamily="34" charset="0"/>
              </a:rPr>
              <a:t>Wanneer is de bal uit?</a:t>
            </a:r>
          </a:p>
        </p:txBody>
      </p:sp>
      <p:pic>
        <p:nvPicPr>
          <p:cNvPr id="4" name="Afbeelding 3">
            <a:extLst>
              <a:ext uri="{FF2B5EF4-FFF2-40B4-BE49-F238E27FC236}">
                <a16:creationId xmlns:a16="http://schemas.microsoft.com/office/drawing/2014/main" id="{59F4BB07-80D1-4963-888E-40E6DF44A299}"/>
              </a:ext>
            </a:extLst>
          </p:cNvPr>
          <p:cNvPicPr>
            <a:picLocks noChangeAspect="1"/>
          </p:cNvPicPr>
          <p:nvPr/>
        </p:nvPicPr>
        <p:blipFill>
          <a:blip r:embed="rId3"/>
          <a:stretch>
            <a:fillRect/>
          </a:stretch>
        </p:blipFill>
        <p:spPr>
          <a:xfrm>
            <a:off x="7259693" y="1871162"/>
            <a:ext cx="4094107" cy="2913564"/>
          </a:xfrm>
          <a:prstGeom prst="rect">
            <a:avLst/>
          </a:prstGeom>
        </p:spPr>
      </p:pic>
      <p:sp>
        <p:nvSpPr>
          <p:cNvPr id="3" name="Rechthoek 2">
            <a:extLst>
              <a:ext uri="{FF2B5EF4-FFF2-40B4-BE49-F238E27FC236}">
                <a16:creationId xmlns:a16="http://schemas.microsoft.com/office/drawing/2014/main" id="{0FD39AA7-A2C6-43BF-BAB0-C41FFA3C1811}"/>
              </a:ext>
            </a:extLst>
          </p:cNvPr>
          <p:cNvSpPr/>
          <p:nvPr/>
        </p:nvSpPr>
        <p:spPr>
          <a:xfrm>
            <a:off x="838200" y="1871162"/>
            <a:ext cx="6096000" cy="1754326"/>
          </a:xfrm>
          <a:prstGeom prst="rect">
            <a:avLst/>
          </a:prstGeom>
        </p:spPr>
        <p:txBody>
          <a:bodyPr>
            <a:spAutoFit/>
          </a:bodyPr>
          <a:lstStyle/>
          <a:p>
            <a:pPr marL="285750" indent="-285750">
              <a:buFont typeface="Arial" panose="020B0604020202020204" pitchFamily="34" charset="0"/>
              <a:buChar char="•"/>
            </a:pPr>
            <a:r>
              <a:rPr lang="nl-NL" dirty="0">
                <a:latin typeface="Verdana" panose="020B0604030504040204" pitchFamily="34" charset="0"/>
                <a:ea typeface="Verdana" panose="020B0604030504040204" pitchFamily="34" charset="0"/>
                <a:cs typeface="Verdana" panose="020B0604030504040204" pitchFamily="34" charset="0"/>
              </a:rPr>
              <a:t>Als de bal volledig over de lijn gaat, is de bal uit. </a:t>
            </a:r>
            <a:br>
              <a:rPr lang="nl-NL" dirty="0">
                <a:latin typeface="Verdana" panose="020B0604030504040204" pitchFamily="34" charset="0"/>
                <a:ea typeface="Verdana" panose="020B0604030504040204" pitchFamily="34" charset="0"/>
                <a:cs typeface="Verdana" panose="020B0604030504040204" pitchFamily="34" charset="0"/>
              </a:rPr>
            </a:br>
            <a:endParaRPr lang="nl-NL"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nl-NL" dirty="0">
                <a:latin typeface="Verdana" panose="020B0604030504040204" pitchFamily="34" charset="0"/>
                <a:ea typeface="Verdana" panose="020B0604030504040204" pitchFamily="34" charset="0"/>
                <a:cs typeface="Verdana" panose="020B0604030504040204" pitchFamily="34" charset="0"/>
              </a:rPr>
              <a:t>Het team dat de bal niet als laatste raakte, mag de bal nemen op de plek waar die over de lijn ging. </a:t>
            </a:r>
          </a:p>
        </p:txBody>
      </p:sp>
    </p:spTree>
    <p:extLst>
      <p:ext uri="{BB962C8B-B14F-4D97-AF65-F5344CB8AC3E}">
        <p14:creationId xmlns:p14="http://schemas.microsoft.com/office/powerpoint/2010/main" val="611175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08E60C-B03A-447D-92A5-E410BBE5F6DE}"/>
              </a:ext>
            </a:extLst>
          </p:cNvPr>
          <p:cNvSpPr>
            <a:spLocks noGrp="1"/>
          </p:cNvSpPr>
          <p:nvPr>
            <p:ph type="title"/>
          </p:nvPr>
        </p:nvSpPr>
        <p:spPr/>
        <p:txBody>
          <a:bodyPr/>
          <a:lstStyle/>
          <a:p>
            <a:r>
              <a:rPr lang="nl-NL" b="1" dirty="0">
                <a:latin typeface="Verdana" panose="020B0604030504040204" pitchFamily="34" charset="0"/>
                <a:ea typeface="Verdana" panose="020B0604030504040204" pitchFamily="34" charset="0"/>
                <a:cs typeface="Verdana" panose="020B0604030504040204" pitchFamily="34" charset="0"/>
              </a:rPr>
              <a:t>Wanneer is het een doelpunt?</a:t>
            </a:r>
          </a:p>
        </p:txBody>
      </p:sp>
      <p:pic>
        <p:nvPicPr>
          <p:cNvPr id="4" name="Afbeelding 3">
            <a:extLst>
              <a:ext uri="{FF2B5EF4-FFF2-40B4-BE49-F238E27FC236}">
                <a16:creationId xmlns:a16="http://schemas.microsoft.com/office/drawing/2014/main" id="{96D36E68-FD23-4293-BD1C-0888CF3D7707}"/>
              </a:ext>
            </a:extLst>
          </p:cNvPr>
          <p:cNvPicPr>
            <a:picLocks noChangeAspect="1"/>
          </p:cNvPicPr>
          <p:nvPr/>
        </p:nvPicPr>
        <p:blipFill rotWithShape="1">
          <a:blip r:embed="rId3"/>
          <a:srcRect l="469" r="924"/>
          <a:stretch/>
        </p:blipFill>
        <p:spPr>
          <a:xfrm>
            <a:off x="7257118" y="1847099"/>
            <a:ext cx="4096682" cy="2559440"/>
          </a:xfrm>
          <a:prstGeom prst="rect">
            <a:avLst/>
          </a:prstGeom>
        </p:spPr>
      </p:pic>
      <p:sp>
        <p:nvSpPr>
          <p:cNvPr id="3" name="Rechthoek 2">
            <a:extLst>
              <a:ext uri="{FF2B5EF4-FFF2-40B4-BE49-F238E27FC236}">
                <a16:creationId xmlns:a16="http://schemas.microsoft.com/office/drawing/2014/main" id="{796A478E-4A53-4045-8FBE-BE237D460CE6}"/>
              </a:ext>
            </a:extLst>
          </p:cNvPr>
          <p:cNvSpPr/>
          <p:nvPr/>
        </p:nvSpPr>
        <p:spPr>
          <a:xfrm>
            <a:off x="838200" y="1841335"/>
            <a:ext cx="6096000" cy="1754326"/>
          </a:xfrm>
          <a:prstGeom prst="rect">
            <a:avLst/>
          </a:prstGeom>
        </p:spPr>
        <p:txBody>
          <a:bodyPr>
            <a:spAutoFit/>
          </a:bodyPr>
          <a:lstStyle/>
          <a:p>
            <a:r>
              <a:rPr lang="nl-NL" dirty="0">
                <a:latin typeface="Verdana" panose="020B0604030504040204" pitchFamily="34" charset="0"/>
                <a:ea typeface="Verdana" panose="020B0604030504040204" pitchFamily="34" charset="0"/>
                <a:cs typeface="Verdana" panose="020B0604030504040204" pitchFamily="34" charset="0"/>
              </a:rPr>
              <a:t>Het is een doelpunt: </a:t>
            </a:r>
          </a:p>
          <a:p>
            <a:endParaRPr lang="nl-NL"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nl-NL" dirty="0">
                <a:latin typeface="Verdana" panose="020B0604030504040204" pitchFamily="34" charset="0"/>
                <a:ea typeface="Verdana" panose="020B0604030504040204" pitchFamily="34" charset="0"/>
                <a:cs typeface="Verdana" panose="020B0604030504040204" pitchFamily="34" charset="0"/>
              </a:rPr>
              <a:t>als de aanvallende partij de bal binnen het doelgebied raakt </a:t>
            </a:r>
          </a:p>
          <a:p>
            <a:pPr marL="285750" indent="-285750">
              <a:buFont typeface="Arial" panose="020B0604020202020204" pitchFamily="34" charset="0"/>
              <a:buChar char="•"/>
            </a:pPr>
            <a:endParaRPr lang="nl-NL"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nl-NL" dirty="0">
                <a:latin typeface="Verdana" panose="020B0604030504040204" pitchFamily="34" charset="0"/>
                <a:ea typeface="Verdana" panose="020B0604030504040204" pitchFamily="34" charset="0"/>
                <a:cs typeface="Verdana" panose="020B0604030504040204" pitchFamily="34" charset="0"/>
              </a:rPr>
              <a:t>en de bal daarna helemaal over de doellijn gaat.</a:t>
            </a:r>
          </a:p>
        </p:txBody>
      </p:sp>
    </p:spTree>
    <p:extLst>
      <p:ext uri="{BB962C8B-B14F-4D97-AF65-F5344CB8AC3E}">
        <p14:creationId xmlns:p14="http://schemas.microsoft.com/office/powerpoint/2010/main" val="12477308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A41EC0-5BD4-494C-BEDB-6263282FF80B}"/>
              </a:ext>
            </a:extLst>
          </p:cNvPr>
          <p:cNvSpPr>
            <a:spLocks noGrp="1"/>
          </p:cNvSpPr>
          <p:nvPr>
            <p:ph type="title"/>
          </p:nvPr>
        </p:nvSpPr>
        <p:spPr/>
        <p:txBody>
          <a:bodyPr/>
          <a:lstStyle/>
          <a:p>
            <a:r>
              <a:rPr lang="nl-NL" b="1" dirty="0">
                <a:latin typeface="Verdana" panose="020B0604030504040204" pitchFamily="34" charset="0"/>
                <a:ea typeface="Verdana" panose="020B0604030504040204" pitchFamily="34" charset="0"/>
                <a:cs typeface="Verdana" panose="020B0604030504040204" pitchFamily="34" charset="0"/>
              </a:rPr>
              <a:t>Vrije slag</a:t>
            </a:r>
          </a:p>
        </p:txBody>
      </p:sp>
      <p:pic>
        <p:nvPicPr>
          <p:cNvPr id="4" name="Onlinemedia 3" title="Vrije slag nemen">
            <a:hlinkClick r:id="" action="ppaction://media"/>
            <a:extLst>
              <a:ext uri="{FF2B5EF4-FFF2-40B4-BE49-F238E27FC236}">
                <a16:creationId xmlns:a16="http://schemas.microsoft.com/office/drawing/2014/main" id="{08DACF2F-5A39-4D13-AE33-6F72A5F6E13C}"/>
              </a:ext>
            </a:extLst>
          </p:cNvPr>
          <p:cNvPicPr>
            <a:picLocks noGrp="1" noRot="1" noChangeAspect="1"/>
          </p:cNvPicPr>
          <p:nvPr>
            <p:ph idx="1"/>
            <a:videoFile r:link="rId1"/>
          </p:nvPr>
        </p:nvPicPr>
        <p:blipFill>
          <a:blip r:embed="rId4"/>
          <a:stretch>
            <a:fillRect/>
          </a:stretch>
        </p:blipFill>
        <p:spPr>
          <a:xfrm>
            <a:off x="2228850" y="1825625"/>
            <a:ext cx="7735888" cy="4351338"/>
          </a:xfrm>
          <a:prstGeom prst="rect">
            <a:avLst/>
          </a:prstGeom>
        </p:spPr>
      </p:pic>
    </p:spTree>
    <p:extLst>
      <p:ext uri="{BB962C8B-B14F-4D97-AF65-F5344CB8AC3E}">
        <p14:creationId xmlns:p14="http://schemas.microsoft.com/office/powerpoint/2010/main" val="2150944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082E10-F776-4112-815A-C04208A0190E}"/>
              </a:ext>
            </a:extLst>
          </p:cNvPr>
          <p:cNvSpPr>
            <a:spLocks noGrp="1"/>
          </p:cNvSpPr>
          <p:nvPr>
            <p:ph type="title"/>
          </p:nvPr>
        </p:nvSpPr>
        <p:spPr/>
        <p:txBody>
          <a:bodyPr/>
          <a:lstStyle/>
          <a:p>
            <a:r>
              <a:rPr lang="nl-NL" b="1" dirty="0">
                <a:latin typeface="Verdana" panose="020B0604030504040204" pitchFamily="34" charset="0"/>
                <a:ea typeface="Verdana" panose="020B0604030504040204" pitchFamily="34" charset="0"/>
                <a:cs typeface="Verdana" panose="020B0604030504040204" pitchFamily="34" charset="0"/>
              </a:rPr>
              <a:t>De strafcorner</a:t>
            </a:r>
          </a:p>
        </p:txBody>
      </p:sp>
      <p:pic>
        <p:nvPicPr>
          <p:cNvPr id="7" name="Onlinemedia 6" title="Strafcorner - Opstelling">
            <a:hlinkClick r:id="" action="ppaction://media"/>
            <a:extLst>
              <a:ext uri="{FF2B5EF4-FFF2-40B4-BE49-F238E27FC236}">
                <a16:creationId xmlns:a16="http://schemas.microsoft.com/office/drawing/2014/main" id="{B1F3D8CE-B5CB-43A3-89E1-0CD9808F4C99}"/>
              </a:ext>
            </a:extLst>
          </p:cNvPr>
          <p:cNvPicPr>
            <a:picLocks noGrp="1" noRot="1" noChangeAspect="1"/>
          </p:cNvPicPr>
          <p:nvPr>
            <p:ph idx="1"/>
            <a:videoFile r:link="rId1"/>
          </p:nvPr>
        </p:nvPicPr>
        <p:blipFill>
          <a:blip r:embed="rId4"/>
          <a:stretch>
            <a:fillRect/>
          </a:stretch>
        </p:blipFill>
        <p:spPr>
          <a:xfrm>
            <a:off x="2228850" y="1825625"/>
            <a:ext cx="7735888" cy="4351338"/>
          </a:xfrm>
          <a:prstGeom prst="rect">
            <a:avLst/>
          </a:prstGeom>
        </p:spPr>
      </p:pic>
    </p:spTree>
    <p:extLst>
      <p:ext uri="{BB962C8B-B14F-4D97-AF65-F5344CB8AC3E}">
        <p14:creationId xmlns:p14="http://schemas.microsoft.com/office/powerpoint/2010/main" val="126753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754F50-B7FE-46F8-A6C7-F45A04164890}"/>
              </a:ext>
            </a:extLst>
          </p:cNvPr>
          <p:cNvSpPr>
            <a:spLocks noGrp="1"/>
          </p:cNvSpPr>
          <p:nvPr>
            <p:ph type="title"/>
          </p:nvPr>
        </p:nvSpPr>
        <p:spPr>
          <a:xfrm>
            <a:off x="838200" y="365125"/>
            <a:ext cx="10515600" cy="1325563"/>
          </a:xfrm>
        </p:spPr>
        <p:txBody>
          <a:bodyPr/>
          <a:lstStyle/>
          <a:p>
            <a:r>
              <a:rPr lang="nl-NL" b="1" dirty="0">
                <a:latin typeface="Verdana" panose="020B0604030504040204" pitchFamily="34" charset="0"/>
                <a:ea typeface="Verdana" panose="020B0604030504040204" pitchFamily="34" charset="0"/>
                <a:cs typeface="Verdana" panose="020B0604030504040204" pitchFamily="34" charset="0"/>
              </a:rPr>
              <a:t>Speelbegeleider of </a:t>
            </a:r>
            <a:r>
              <a:rPr lang="nl-NL" b="1" dirty="0" err="1">
                <a:latin typeface="Verdana" panose="020B0604030504040204" pitchFamily="34" charset="0"/>
                <a:ea typeface="Verdana" panose="020B0604030504040204" pitchFamily="34" charset="0"/>
                <a:cs typeface="Verdana" panose="020B0604030504040204" pitchFamily="34" charset="0"/>
              </a:rPr>
              <a:t>scheids-rechter</a:t>
            </a:r>
            <a:r>
              <a:rPr lang="nl-NL" b="1" dirty="0">
                <a:latin typeface="Verdana" panose="020B0604030504040204" pitchFamily="34" charset="0"/>
                <a:ea typeface="Verdana" panose="020B0604030504040204" pitchFamily="34" charset="0"/>
                <a:cs typeface="Verdana" panose="020B0604030504040204" pitchFamily="34" charset="0"/>
              </a:rPr>
              <a:t>?</a:t>
            </a:r>
          </a:p>
        </p:txBody>
      </p:sp>
      <p:sp>
        <p:nvSpPr>
          <p:cNvPr id="3" name="Rechthoek 2">
            <a:extLst>
              <a:ext uri="{FF2B5EF4-FFF2-40B4-BE49-F238E27FC236}">
                <a16:creationId xmlns:a16="http://schemas.microsoft.com/office/drawing/2014/main" id="{EA5A9BB4-1F96-4B1B-8D97-2ACADAB8F9AE}"/>
              </a:ext>
            </a:extLst>
          </p:cNvPr>
          <p:cNvSpPr/>
          <p:nvPr/>
        </p:nvSpPr>
        <p:spPr>
          <a:xfrm>
            <a:off x="838200" y="1853188"/>
            <a:ext cx="6212306" cy="4801314"/>
          </a:xfrm>
          <a:prstGeom prst="rect">
            <a:avLst/>
          </a:prstGeom>
        </p:spPr>
        <p:txBody>
          <a:bodyPr wrap="square">
            <a:spAutoFit/>
          </a:bodyPr>
          <a:lstStyle/>
          <a:p>
            <a:pPr>
              <a:lnSpc>
                <a:spcPct val="100000"/>
              </a:lnSpc>
            </a:pPr>
            <a:r>
              <a:rPr lang="nl-NL" dirty="0">
                <a:latin typeface="Verdana" panose="020B0604030504040204" pitchFamily="34" charset="0"/>
                <a:ea typeface="Verdana" panose="020B0604030504040204" pitchFamily="34" charset="0"/>
                <a:cs typeface="Verdana" panose="020B0604030504040204" pitchFamily="34" charset="0"/>
              </a:rPr>
              <a:t>Bij de drie-, zes- en achttallen begeleidt een speelbegeleider de wedstrijd. De speelbegeleider heeft een faciliterende rol, laat de kinderen zoveel mogelijk spelen en zorgt voor een veilig spelverloop. Vanaf de elftallen wordt een scheidsrechter ingezet.</a:t>
            </a:r>
          </a:p>
          <a:p>
            <a:pPr>
              <a:lnSpc>
                <a:spcPct val="100000"/>
              </a:lnSpc>
            </a:pPr>
            <a:endParaRPr lang="nl-NL" dirty="0">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00000"/>
              </a:lnSpc>
              <a:buFont typeface="Arial" panose="020B0604020202020204" pitchFamily="34" charset="0"/>
              <a:buChar char="•"/>
            </a:pPr>
            <a:r>
              <a:rPr lang="nl-NL" dirty="0">
                <a:latin typeface="Verdana" panose="020B0604030504040204" pitchFamily="34" charset="0"/>
                <a:ea typeface="Verdana" panose="020B0604030504040204" pitchFamily="34" charset="0"/>
                <a:cs typeface="Verdana" panose="020B0604030504040204" pitchFamily="34" charset="0"/>
              </a:rPr>
              <a:t>De speelbegeleider bij O8 heeft de fluit bij voorkeur zoveel mogelijk in de zak, bewaakt de voortgang van het spel en begeleidt de spelers. </a:t>
            </a:r>
          </a:p>
          <a:p>
            <a:pPr marL="285750" indent="-285750">
              <a:lnSpc>
                <a:spcPct val="100000"/>
              </a:lnSpc>
              <a:buFont typeface="Arial" panose="020B0604020202020204" pitchFamily="34" charset="0"/>
              <a:buChar char="•"/>
            </a:pPr>
            <a:r>
              <a:rPr lang="nl-NL" dirty="0">
                <a:latin typeface="Verdana" panose="020B0604030504040204" pitchFamily="34" charset="0"/>
                <a:ea typeface="Verdana" panose="020B0604030504040204" pitchFamily="34" charset="0"/>
                <a:cs typeface="Verdana" panose="020B0604030504040204" pitchFamily="34" charset="0"/>
              </a:rPr>
              <a:t>De speelbegeleider bij 09 fluit alleen ter bevordering van het spel. </a:t>
            </a:r>
          </a:p>
          <a:p>
            <a:pPr marL="285750" indent="-285750">
              <a:lnSpc>
                <a:spcPct val="100000"/>
              </a:lnSpc>
              <a:buFont typeface="Arial" panose="020B0604020202020204" pitchFamily="34" charset="0"/>
              <a:buChar char="•"/>
            </a:pPr>
            <a:r>
              <a:rPr lang="nl-NL" dirty="0">
                <a:latin typeface="Verdana" panose="020B0604030504040204" pitchFamily="34" charset="0"/>
                <a:ea typeface="Verdana" panose="020B0604030504040204" pitchFamily="34" charset="0"/>
                <a:cs typeface="Verdana" panose="020B0604030504040204" pitchFamily="34" charset="0"/>
              </a:rPr>
              <a:t>Bij O10 zal al iets vaker worden gefloten, maar nog altijd staan speelplezier en veiligheid centraal.</a:t>
            </a:r>
          </a:p>
          <a:p>
            <a:pPr marL="285750" indent="-285750">
              <a:lnSpc>
                <a:spcPct val="100000"/>
              </a:lnSpc>
              <a:buFont typeface="Arial" panose="020B0604020202020204" pitchFamily="34" charset="0"/>
              <a:buChar char="•"/>
            </a:pPr>
            <a:r>
              <a:rPr lang="nl-NL" dirty="0">
                <a:latin typeface="Verdana" panose="020B0604030504040204" pitchFamily="34" charset="0"/>
                <a:ea typeface="Verdana" panose="020B0604030504040204" pitchFamily="34" charset="0"/>
                <a:cs typeface="Verdana" panose="020B0604030504040204" pitchFamily="34" charset="0"/>
              </a:rPr>
              <a:t>Vanaf O12 fluit een scheidsrechter de wedstrijd en worden de regels strenger toegepast.</a:t>
            </a:r>
          </a:p>
        </p:txBody>
      </p:sp>
      <p:pic>
        <p:nvPicPr>
          <p:cNvPr id="6" name="Afbeelding 5" descr="Afbeelding met tekening&#10;&#10;Automatisch gegenereerde beschrijving">
            <a:extLst>
              <a:ext uri="{FF2B5EF4-FFF2-40B4-BE49-F238E27FC236}">
                <a16:creationId xmlns:a16="http://schemas.microsoft.com/office/drawing/2014/main" id="{65A4F624-D50D-4712-913E-65A9E5F4FA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7118" y="1690688"/>
            <a:ext cx="4096682" cy="2822752"/>
          </a:xfrm>
          <a:prstGeom prst="rect">
            <a:avLst/>
          </a:prstGeom>
        </p:spPr>
      </p:pic>
    </p:spTree>
    <p:extLst>
      <p:ext uri="{BB962C8B-B14F-4D97-AF65-F5344CB8AC3E}">
        <p14:creationId xmlns:p14="http://schemas.microsoft.com/office/powerpoint/2010/main" val="23475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1566D4-3489-4EF8-B3FD-5F4DF6E0686A}"/>
              </a:ext>
            </a:extLst>
          </p:cNvPr>
          <p:cNvSpPr>
            <a:spLocks noGrp="1"/>
          </p:cNvSpPr>
          <p:nvPr>
            <p:ph type="title"/>
          </p:nvPr>
        </p:nvSpPr>
        <p:spPr/>
        <p:txBody>
          <a:bodyPr/>
          <a:lstStyle/>
          <a:p>
            <a:r>
              <a:rPr lang="nl-NL" b="1" dirty="0">
                <a:latin typeface="Verdana" panose="020B0604030504040204" pitchFamily="34" charset="0"/>
                <a:ea typeface="Verdana" panose="020B0604030504040204" pitchFamily="34" charset="0"/>
                <a:cs typeface="Verdana" panose="020B0604030504040204" pitchFamily="34" charset="0"/>
              </a:rPr>
              <a:t>Speelbegeleider worden?</a:t>
            </a:r>
          </a:p>
        </p:txBody>
      </p:sp>
      <p:sp>
        <p:nvSpPr>
          <p:cNvPr id="3" name="Tijdelijke aanduiding voor inhoud 2">
            <a:extLst>
              <a:ext uri="{FF2B5EF4-FFF2-40B4-BE49-F238E27FC236}">
                <a16:creationId xmlns:a16="http://schemas.microsoft.com/office/drawing/2014/main" id="{A4BE0B3B-C2DF-4121-92B5-D7028E6F32B0}"/>
              </a:ext>
            </a:extLst>
          </p:cNvPr>
          <p:cNvSpPr>
            <a:spLocks noGrp="1"/>
          </p:cNvSpPr>
          <p:nvPr>
            <p:ph idx="1"/>
          </p:nvPr>
        </p:nvSpPr>
        <p:spPr/>
        <p:txBody>
          <a:bodyPr>
            <a:normAutofit/>
          </a:bodyPr>
          <a:lstStyle/>
          <a:p>
            <a:pPr marL="0" indent="0">
              <a:buNone/>
            </a:pPr>
            <a:r>
              <a:rPr lang="nl-NL" sz="1800" dirty="0">
                <a:latin typeface="Verdana" panose="020B0604030504040204" pitchFamily="34" charset="0"/>
                <a:ea typeface="Verdana" panose="020B0604030504040204" pitchFamily="34" charset="0"/>
                <a:cs typeface="Verdana" panose="020B0604030504040204" pitchFamily="34" charset="0"/>
              </a:rPr>
              <a:t>[Geef hier informatie over het arbitragebeleid van de vereniging + waar ouders zich kunnen melden voor een cursus spelbegeleiding]</a:t>
            </a:r>
          </a:p>
        </p:txBody>
      </p:sp>
    </p:spTree>
    <p:extLst>
      <p:ext uri="{BB962C8B-B14F-4D97-AF65-F5344CB8AC3E}">
        <p14:creationId xmlns:p14="http://schemas.microsoft.com/office/powerpoint/2010/main" val="7016625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4DF4BE-2E86-42CF-A517-A3E28DAC4696}"/>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F98666F0-264B-420D-B585-75EEF1EE92BD}"/>
              </a:ext>
            </a:extLst>
          </p:cNvPr>
          <p:cNvSpPr>
            <a:spLocks noGrp="1"/>
          </p:cNvSpPr>
          <p:nvPr>
            <p:ph idx="1"/>
          </p:nvPr>
        </p:nvSpPr>
        <p:spPr/>
        <p:txBody>
          <a:bodyPr/>
          <a:lstStyle/>
          <a:p>
            <a:endParaRPr lang="nl-NL"/>
          </a:p>
        </p:txBody>
      </p:sp>
      <p:pic>
        <p:nvPicPr>
          <p:cNvPr id="5" name="Afbeelding 4">
            <a:extLst>
              <a:ext uri="{FF2B5EF4-FFF2-40B4-BE49-F238E27FC236}">
                <a16:creationId xmlns:a16="http://schemas.microsoft.com/office/drawing/2014/main" id="{F462B49A-C6BC-414C-BCE1-59DAE2746D03}"/>
              </a:ext>
            </a:extLst>
          </p:cNvPr>
          <p:cNvPicPr>
            <a:picLocks noChangeAspect="1"/>
          </p:cNvPicPr>
          <p:nvPr/>
        </p:nvPicPr>
        <p:blipFill>
          <a:blip r:embed="rId3"/>
          <a:stretch>
            <a:fillRect/>
          </a:stretch>
        </p:blipFill>
        <p:spPr>
          <a:xfrm>
            <a:off x="0" y="-43687"/>
            <a:ext cx="12192000" cy="6945374"/>
          </a:xfrm>
          <a:prstGeom prst="rect">
            <a:avLst/>
          </a:prstGeom>
        </p:spPr>
      </p:pic>
      <p:pic>
        <p:nvPicPr>
          <p:cNvPr id="6" name="Afbeelding 5">
            <a:extLst>
              <a:ext uri="{FF2B5EF4-FFF2-40B4-BE49-F238E27FC236}">
                <a16:creationId xmlns:a16="http://schemas.microsoft.com/office/drawing/2014/main" id="{3B3A6FEE-1F00-4A4E-AC56-AA89401FECC1}"/>
              </a:ext>
            </a:extLst>
          </p:cNvPr>
          <p:cNvPicPr>
            <a:picLocks noChangeAspect="1"/>
          </p:cNvPicPr>
          <p:nvPr/>
        </p:nvPicPr>
        <p:blipFill>
          <a:blip r:embed="rId4"/>
          <a:stretch>
            <a:fillRect/>
          </a:stretch>
        </p:blipFill>
        <p:spPr>
          <a:xfrm>
            <a:off x="1327342" y="719255"/>
            <a:ext cx="2863800" cy="971433"/>
          </a:xfrm>
          <a:prstGeom prst="rect">
            <a:avLst/>
          </a:prstGeom>
        </p:spPr>
      </p:pic>
    </p:spTree>
    <p:extLst>
      <p:ext uri="{BB962C8B-B14F-4D97-AF65-F5344CB8AC3E}">
        <p14:creationId xmlns:p14="http://schemas.microsoft.com/office/powerpoint/2010/main" val="42851736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17422C-98E8-4845-91CC-A6D5CBAF90D9}"/>
              </a:ext>
            </a:extLst>
          </p:cNvPr>
          <p:cNvSpPr>
            <a:spLocks noGrp="1"/>
          </p:cNvSpPr>
          <p:nvPr>
            <p:ph type="title"/>
          </p:nvPr>
        </p:nvSpPr>
        <p:spPr/>
        <p:txBody>
          <a:bodyPr/>
          <a:lstStyle/>
          <a:p>
            <a:r>
              <a:rPr lang="nl-NL" b="1" dirty="0">
                <a:latin typeface="Verdana" panose="020B0604030504040204" pitchFamily="34" charset="0"/>
                <a:ea typeface="Verdana" panose="020B0604030504040204" pitchFamily="34" charset="0"/>
                <a:cs typeface="Verdana" panose="020B0604030504040204" pitchFamily="34" charset="0"/>
              </a:rPr>
              <a:t>Maak van je spelers een team</a:t>
            </a:r>
          </a:p>
        </p:txBody>
      </p:sp>
      <p:sp>
        <p:nvSpPr>
          <p:cNvPr id="3" name="Tijdelijke aanduiding voor inhoud 2">
            <a:extLst>
              <a:ext uri="{FF2B5EF4-FFF2-40B4-BE49-F238E27FC236}">
                <a16:creationId xmlns:a16="http://schemas.microsoft.com/office/drawing/2014/main" id="{9F30201D-C960-4348-964E-F1E4880E4668}"/>
              </a:ext>
            </a:extLst>
          </p:cNvPr>
          <p:cNvSpPr>
            <a:spLocks noGrp="1"/>
          </p:cNvSpPr>
          <p:nvPr>
            <p:ph idx="1"/>
          </p:nvPr>
        </p:nvSpPr>
        <p:spPr>
          <a:xfrm>
            <a:off x="838200" y="1825625"/>
            <a:ext cx="10515600" cy="4667250"/>
          </a:xfrm>
        </p:spPr>
        <p:txBody>
          <a:bodyPr>
            <a:normAutofit/>
          </a:bodyPr>
          <a:lstStyle/>
          <a:p>
            <a:pPr marL="0" indent="0">
              <a:buNone/>
            </a:pPr>
            <a:r>
              <a:rPr lang="nl-NL" sz="1800" b="1" dirty="0">
                <a:latin typeface="Verdana" panose="020B0604030504040204" pitchFamily="34" charset="0"/>
                <a:ea typeface="Verdana" panose="020B0604030504040204" pitchFamily="34" charset="0"/>
                <a:cs typeface="Verdana" panose="020B0604030504040204" pitchFamily="34" charset="0"/>
              </a:rPr>
              <a:t>Uitspreken, afspreken, aanspreken</a:t>
            </a:r>
          </a:p>
          <a:p>
            <a:r>
              <a:rPr lang="nl-NL" sz="1800" dirty="0">
                <a:latin typeface="Verdana" panose="020B0604030504040204" pitchFamily="34" charset="0"/>
                <a:ea typeface="Verdana" panose="020B0604030504040204" pitchFamily="34" charset="0"/>
                <a:cs typeface="Verdana" panose="020B0604030504040204" pitchFamily="34" charset="0"/>
              </a:rPr>
              <a:t>Spreek aan het begin van het seizoen uit wat je wilt.</a:t>
            </a:r>
          </a:p>
          <a:p>
            <a:r>
              <a:rPr lang="nl-NL" sz="1800" dirty="0">
                <a:latin typeface="Verdana" panose="020B0604030504040204" pitchFamily="34" charset="0"/>
                <a:ea typeface="Verdana" panose="020B0604030504040204" pitchFamily="34" charset="0"/>
                <a:cs typeface="Verdana" panose="020B0604030504040204" pitchFamily="34" charset="0"/>
              </a:rPr>
              <a:t>Maak hier duidelijke afspraken over met de </a:t>
            </a:r>
            <a:br>
              <a:rPr lang="nl-NL" sz="1800" dirty="0">
                <a:latin typeface="Verdana" panose="020B0604030504040204" pitchFamily="34" charset="0"/>
                <a:ea typeface="Verdana" panose="020B0604030504040204" pitchFamily="34" charset="0"/>
                <a:cs typeface="Verdana" panose="020B0604030504040204" pitchFamily="34" charset="0"/>
              </a:rPr>
            </a:br>
            <a:r>
              <a:rPr lang="nl-NL" sz="1800" dirty="0">
                <a:latin typeface="Verdana" panose="020B0604030504040204" pitchFamily="34" charset="0"/>
                <a:ea typeface="Verdana" panose="020B0604030504040204" pitchFamily="34" charset="0"/>
                <a:cs typeface="Verdana" panose="020B0604030504040204" pitchFamily="34" charset="0"/>
              </a:rPr>
              <a:t>kinderen.</a:t>
            </a:r>
          </a:p>
          <a:p>
            <a:r>
              <a:rPr lang="nl-NL" sz="1800" dirty="0">
                <a:latin typeface="Verdana" panose="020B0604030504040204" pitchFamily="34" charset="0"/>
                <a:ea typeface="Verdana" panose="020B0604030504040204" pitchFamily="34" charset="0"/>
                <a:cs typeface="Verdana" panose="020B0604030504040204" pitchFamily="34" charset="0"/>
              </a:rPr>
              <a:t>Spreek iemand aan als afspraken niet worden </a:t>
            </a:r>
            <a:br>
              <a:rPr lang="nl-NL" sz="1800" dirty="0">
                <a:latin typeface="Verdana" panose="020B0604030504040204" pitchFamily="34" charset="0"/>
                <a:ea typeface="Verdana" panose="020B0604030504040204" pitchFamily="34" charset="0"/>
                <a:cs typeface="Verdana" panose="020B0604030504040204" pitchFamily="34" charset="0"/>
              </a:rPr>
            </a:br>
            <a:r>
              <a:rPr lang="nl-NL" sz="1800" dirty="0">
                <a:latin typeface="Verdana" panose="020B0604030504040204" pitchFamily="34" charset="0"/>
                <a:ea typeface="Verdana" panose="020B0604030504040204" pitchFamily="34" charset="0"/>
                <a:cs typeface="Verdana" panose="020B0604030504040204" pitchFamily="34" charset="0"/>
              </a:rPr>
              <a:t>nagekomen.</a:t>
            </a:r>
          </a:p>
          <a:p>
            <a:endParaRPr lang="nl-NL" sz="18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1800" b="1" dirty="0">
                <a:latin typeface="Verdana" panose="020B0604030504040204" pitchFamily="34" charset="0"/>
                <a:ea typeface="Verdana" panose="020B0604030504040204" pitchFamily="34" charset="0"/>
                <a:cs typeface="Verdana" panose="020B0604030504040204" pitchFamily="34" charset="0"/>
              </a:rPr>
              <a:t>Je bent ouder én coach</a:t>
            </a:r>
          </a:p>
          <a:p>
            <a:r>
              <a:rPr lang="nl-NL" sz="1800" dirty="0">
                <a:latin typeface="Verdana" panose="020B0604030504040204" pitchFamily="34" charset="0"/>
                <a:ea typeface="Verdana" panose="020B0604030504040204" pitchFamily="34" charset="0"/>
                <a:cs typeface="Verdana" panose="020B0604030504040204" pitchFamily="34" charset="0"/>
              </a:rPr>
              <a:t>Voor jouw kind ben je ouder en coach, de andere </a:t>
            </a:r>
            <a:br>
              <a:rPr lang="nl-NL" sz="1800" dirty="0">
                <a:latin typeface="Verdana" panose="020B0604030504040204" pitchFamily="34" charset="0"/>
                <a:ea typeface="Verdana" panose="020B0604030504040204" pitchFamily="34" charset="0"/>
                <a:cs typeface="Verdana" panose="020B0604030504040204" pitchFamily="34" charset="0"/>
              </a:rPr>
            </a:br>
            <a:r>
              <a:rPr lang="nl-NL" sz="1800" dirty="0">
                <a:latin typeface="Verdana" panose="020B0604030504040204" pitchFamily="34" charset="0"/>
                <a:ea typeface="Verdana" panose="020B0604030504040204" pitchFamily="34" charset="0"/>
                <a:cs typeface="Verdana" panose="020B0604030504040204" pitchFamily="34" charset="0"/>
              </a:rPr>
              <a:t>kinderen snappen dit ook.</a:t>
            </a:r>
          </a:p>
          <a:p>
            <a:r>
              <a:rPr lang="nl-NL" sz="1800" dirty="0">
                <a:latin typeface="Verdana" panose="020B0604030504040204" pitchFamily="34" charset="0"/>
                <a:ea typeface="Verdana" panose="020B0604030504040204" pitchFamily="34" charset="0"/>
                <a:cs typeface="Verdana" panose="020B0604030504040204" pitchFamily="34" charset="0"/>
              </a:rPr>
              <a:t>Bespreek het verschil met je kind.</a:t>
            </a:r>
          </a:p>
          <a:p>
            <a:r>
              <a:rPr lang="nl-NL" sz="1800" dirty="0">
                <a:latin typeface="Verdana" panose="020B0604030504040204" pitchFamily="34" charset="0"/>
                <a:ea typeface="Verdana" panose="020B0604030504040204" pitchFamily="34" charset="0"/>
                <a:cs typeface="Verdana" panose="020B0604030504040204" pitchFamily="34" charset="0"/>
              </a:rPr>
              <a:t>Maak tijd voor je rol als oud voor of na de </a:t>
            </a:r>
            <a:br>
              <a:rPr lang="nl-NL" sz="1800" dirty="0">
                <a:latin typeface="Verdana" panose="020B0604030504040204" pitchFamily="34" charset="0"/>
                <a:ea typeface="Verdana" panose="020B0604030504040204" pitchFamily="34" charset="0"/>
                <a:cs typeface="Verdana" panose="020B0604030504040204" pitchFamily="34" charset="0"/>
              </a:rPr>
            </a:br>
            <a:r>
              <a:rPr lang="nl-NL" sz="1800" dirty="0">
                <a:latin typeface="Verdana" panose="020B0604030504040204" pitchFamily="34" charset="0"/>
                <a:ea typeface="Verdana" panose="020B0604030504040204" pitchFamily="34" charset="0"/>
                <a:cs typeface="Verdana" panose="020B0604030504040204" pitchFamily="34" charset="0"/>
              </a:rPr>
              <a:t>wedstrijd.</a:t>
            </a:r>
          </a:p>
        </p:txBody>
      </p:sp>
      <p:pic>
        <p:nvPicPr>
          <p:cNvPr id="6" name="Afbeelding 5">
            <a:extLst>
              <a:ext uri="{FF2B5EF4-FFF2-40B4-BE49-F238E27FC236}">
                <a16:creationId xmlns:a16="http://schemas.microsoft.com/office/drawing/2014/main" id="{9249A06E-70DE-442E-8700-7E435535FF62}"/>
              </a:ext>
            </a:extLst>
          </p:cNvPr>
          <p:cNvPicPr>
            <a:picLocks noChangeAspect="1"/>
          </p:cNvPicPr>
          <p:nvPr/>
        </p:nvPicPr>
        <p:blipFill rotWithShape="1">
          <a:blip r:embed="rId3">
            <a:alphaModFix/>
          </a:blip>
          <a:srcRect l="4519" t="5258" r="6357"/>
          <a:stretch/>
        </p:blipFill>
        <p:spPr>
          <a:xfrm>
            <a:off x="7281848" y="1825626"/>
            <a:ext cx="4071952" cy="3055294"/>
          </a:xfrm>
          <a:prstGeom prst="rect">
            <a:avLst/>
          </a:prstGeom>
        </p:spPr>
      </p:pic>
    </p:spTree>
    <p:extLst>
      <p:ext uri="{BB962C8B-B14F-4D97-AF65-F5344CB8AC3E}">
        <p14:creationId xmlns:p14="http://schemas.microsoft.com/office/powerpoint/2010/main" val="2625821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2B527A-C87B-4FAB-9C30-D15C27B93F2E}"/>
              </a:ext>
            </a:extLst>
          </p:cNvPr>
          <p:cNvSpPr>
            <a:spLocks noGrp="1"/>
          </p:cNvSpPr>
          <p:nvPr>
            <p:ph type="title"/>
          </p:nvPr>
        </p:nvSpPr>
        <p:spPr/>
        <p:txBody>
          <a:bodyPr/>
          <a:lstStyle/>
          <a:p>
            <a:r>
              <a:rPr lang="nl-NL" b="1" dirty="0">
                <a:latin typeface="Verdana" panose="020B0604030504040204" pitchFamily="34" charset="0"/>
                <a:ea typeface="Verdana" panose="020B0604030504040204" pitchFamily="34" charset="0"/>
                <a:cs typeface="Verdana" panose="020B0604030504040204" pitchFamily="34" charset="0"/>
              </a:rPr>
              <a:t>6 X VOORUIT IN HOCKEY</a:t>
            </a:r>
          </a:p>
        </p:txBody>
      </p:sp>
      <p:sp>
        <p:nvSpPr>
          <p:cNvPr id="3" name="Tijdelijke aanduiding voor inhoud 2">
            <a:extLst>
              <a:ext uri="{FF2B5EF4-FFF2-40B4-BE49-F238E27FC236}">
                <a16:creationId xmlns:a16="http://schemas.microsoft.com/office/drawing/2014/main" id="{28112366-E701-4D5C-BCC8-9CB623A91171}"/>
              </a:ext>
            </a:extLst>
          </p:cNvPr>
          <p:cNvSpPr>
            <a:spLocks noGrp="1"/>
          </p:cNvSpPr>
          <p:nvPr>
            <p:ph idx="1"/>
          </p:nvPr>
        </p:nvSpPr>
        <p:spPr>
          <a:xfrm>
            <a:off x="838200" y="1690688"/>
            <a:ext cx="10515600" cy="4351338"/>
          </a:xfrm>
        </p:spPr>
        <p:txBody>
          <a:bodyPr>
            <a:noAutofit/>
          </a:bodyPr>
          <a:lstStyle/>
          <a:p>
            <a:pPr marL="0" indent="0">
              <a:lnSpc>
                <a:spcPct val="100000"/>
              </a:lnSpc>
              <a:buNone/>
            </a:pPr>
            <a:r>
              <a:rPr lang="nl-NL" sz="1800" b="1" dirty="0">
                <a:latin typeface="Verdana" panose="020B0604030504040204" pitchFamily="34" charset="0"/>
                <a:ea typeface="Verdana" panose="020B0604030504040204" pitchFamily="34" charset="0"/>
                <a:cs typeface="Verdana" panose="020B0604030504040204" pitchFamily="34" charset="0"/>
              </a:rPr>
              <a:t>Plezier in de sport en de ontwikkeling van het kind </a:t>
            </a:r>
            <a:br>
              <a:rPr lang="nl-NL" sz="1800" b="1" dirty="0">
                <a:latin typeface="Verdana" panose="020B0604030504040204" pitchFamily="34" charset="0"/>
                <a:ea typeface="Verdana" panose="020B0604030504040204" pitchFamily="34" charset="0"/>
                <a:cs typeface="Verdana" panose="020B0604030504040204" pitchFamily="34" charset="0"/>
              </a:rPr>
            </a:br>
            <a:r>
              <a:rPr lang="nl-NL" sz="1800" b="1" dirty="0">
                <a:latin typeface="Verdana" panose="020B0604030504040204" pitchFamily="34" charset="0"/>
                <a:ea typeface="Verdana" panose="020B0604030504040204" pitchFamily="34" charset="0"/>
                <a:cs typeface="Verdana" panose="020B0604030504040204" pitchFamily="34" charset="0"/>
              </a:rPr>
              <a:t>centraal</a:t>
            </a:r>
          </a:p>
          <a:p>
            <a:pPr marL="342900" indent="-342900">
              <a:lnSpc>
                <a:spcPct val="100000"/>
              </a:lnSpc>
              <a:buFont typeface="+mj-lt"/>
              <a:buAutoNum type="arabicPeriod"/>
            </a:pPr>
            <a:endParaRPr lang="nl-NL" sz="1800" dirty="0">
              <a:latin typeface="Verdana" panose="020B0604030504040204" pitchFamily="34" charset="0"/>
              <a:ea typeface="Verdana" panose="020B0604030504040204" pitchFamily="34" charset="0"/>
              <a:cs typeface="Verdana" panose="020B0604030504040204" pitchFamily="34" charset="0"/>
            </a:endParaRPr>
          </a:p>
          <a:p>
            <a:pPr marL="342900" indent="-342900">
              <a:lnSpc>
                <a:spcPct val="100000"/>
              </a:lnSpc>
              <a:buFont typeface="+mj-lt"/>
              <a:buAutoNum type="arabicPeriod"/>
            </a:pPr>
            <a:r>
              <a:rPr lang="nl-NL" sz="1800" dirty="0">
                <a:latin typeface="Verdana" panose="020B0604030504040204" pitchFamily="34" charset="0"/>
                <a:ea typeface="Verdana" panose="020B0604030504040204" pitchFamily="34" charset="0"/>
                <a:cs typeface="Verdana" panose="020B0604030504040204" pitchFamily="34" charset="0"/>
              </a:rPr>
              <a:t>Beter hockey begint bij jezelf</a:t>
            </a:r>
          </a:p>
          <a:p>
            <a:pPr marL="342900" indent="-342900">
              <a:lnSpc>
                <a:spcPct val="100000"/>
              </a:lnSpc>
              <a:buFont typeface="+mj-lt"/>
              <a:buAutoNum type="arabicPeriod"/>
            </a:pPr>
            <a:r>
              <a:rPr lang="nl-NL" sz="1800" dirty="0">
                <a:latin typeface="Verdana" panose="020B0604030504040204" pitchFamily="34" charset="0"/>
                <a:ea typeface="Verdana" panose="020B0604030504040204" pitchFamily="34" charset="0"/>
                <a:cs typeface="Verdana" panose="020B0604030504040204" pitchFamily="34" charset="0"/>
              </a:rPr>
              <a:t>Herken en stimuleer unieke kwaliteiten</a:t>
            </a:r>
          </a:p>
          <a:p>
            <a:pPr marL="342900" indent="-342900">
              <a:lnSpc>
                <a:spcPct val="100000"/>
              </a:lnSpc>
              <a:buFont typeface="+mj-lt"/>
              <a:buAutoNum type="arabicPeriod"/>
            </a:pPr>
            <a:r>
              <a:rPr lang="nl-NL" sz="1800" dirty="0">
                <a:latin typeface="Verdana" panose="020B0604030504040204" pitchFamily="34" charset="0"/>
                <a:ea typeface="Verdana" panose="020B0604030504040204" pitchFamily="34" charset="0"/>
                <a:cs typeface="Verdana" panose="020B0604030504040204" pitchFamily="34" charset="0"/>
              </a:rPr>
              <a:t>Voor iedere leeftijd een passende belasting</a:t>
            </a:r>
          </a:p>
          <a:p>
            <a:pPr marL="342900" indent="-342900">
              <a:lnSpc>
                <a:spcPct val="100000"/>
              </a:lnSpc>
              <a:buFont typeface="+mj-lt"/>
              <a:buAutoNum type="arabicPeriod"/>
            </a:pPr>
            <a:r>
              <a:rPr lang="nl-NL" sz="1800" dirty="0">
                <a:latin typeface="Verdana" panose="020B0604030504040204" pitchFamily="34" charset="0"/>
                <a:ea typeface="Verdana" panose="020B0604030504040204" pitchFamily="34" charset="0"/>
                <a:cs typeface="Verdana" panose="020B0604030504040204" pitchFamily="34" charset="0"/>
              </a:rPr>
              <a:t>Bijdrage leveren aan het team</a:t>
            </a:r>
          </a:p>
          <a:p>
            <a:pPr marL="342900" indent="-342900">
              <a:lnSpc>
                <a:spcPct val="100000"/>
              </a:lnSpc>
              <a:buFont typeface="+mj-lt"/>
              <a:buAutoNum type="arabicPeriod"/>
            </a:pPr>
            <a:r>
              <a:rPr lang="nl-NL" sz="1800" dirty="0">
                <a:latin typeface="Verdana" panose="020B0604030504040204" pitchFamily="34" charset="0"/>
                <a:ea typeface="Verdana" panose="020B0604030504040204" pitchFamily="34" charset="0"/>
                <a:cs typeface="Verdana" panose="020B0604030504040204" pitchFamily="34" charset="0"/>
              </a:rPr>
              <a:t>Ondersteun continu leren</a:t>
            </a:r>
          </a:p>
          <a:p>
            <a:pPr marL="342900" indent="-342900">
              <a:lnSpc>
                <a:spcPct val="100000"/>
              </a:lnSpc>
              <a:buFont typeface="+mj-lt"/>
              <a:buAutoNum type="arabicPeriod"/>
            </a:pPr>
            <a:r>
              <a:rPr lang="nl-NL" sz="1800" dirty="0">
                <a:latin typeface="Verdana" panose="020B0604030504040204" pitchFamily="34" charset="0"/>
                <a:ea typeface="Verdana" panose="020B0604030504040204" pitchFamily="34" charset="0"/>
                <a:cs typeface="Verdana" panose="020B0604030504040204" pitchFamily="34" charset="0"/>
              </a:rPr>
              <a:t>Sport en privé in balans</a:t>
            </a:r>
          </a:p>
        </p:txBody>
      </p:sp>
      <p:pic>
        <p:nvPicPr>
          <p:cNvPr id="4" name="Afbeelding 3">
            <a:hlinkClick r:id="rId3"/>
            <a:extLst>
              <a:ext uri="{FF2B5EF4-FFF2-40B4-BE49-F238E27FC236}">
                <a16:creationId xmlns:a16="http://schemas.microsoft.com/office/drawing/2014/main" id="{DF86762A-76B5-42BC-A8D7-58CC9C6EC617}"/>
              </a:ext>
            </a:extLst>
          </p:cNvPr>
          <p:cNvPicPr>
            <a:picLocks noChangeAspect="1"/>
          </p:cNvPicPr>
          <p:nvPr/>
        </p:nvPicPr>
        <p:blipFill>
          <a:blip r:embed="rId4"/>
          <a:stretch>
            <a:fillRect/>
          </a:stretch>
        </p:blipFill>
        <p:spPr>
          <a:xfrm>
            <a:off x="8157410" y="1690688"/>
            <a:ext cx="3196390" cy="4535015"/>
          </a:xfrm>
          <a:prstGeom prst="rect">
            <a:avLst/>
          </a:prstGeom>
          <a:blipFill>
            <a:blip r:embed="rId5"/>
            <a:tile tx="0" ty="0" sx="100000" sy="100000" flip="none" algn="tl"/>
          </a:blipFill>
          <a:ln>
            <a:solidFill>
              <a:schemeClr val="accent1">
                <a:shade val="50000"/>
              </a:schemeClr>
            </a:solidFill>
          </a:ln>
        </p:spPr>
      </p:pic>
    </p:spTree>
    <p:extLst>
      <p:ext uri="{BB962C8B-B14F-4D97-AF65-F5344CB8AC3E}">
        <p14:creationId xmlns:p14="http://schemas.microsoft.com/office/powerpoint/2010/main" val="35455281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8D0AFD-7632-4FF7-8532-363FED0E5B20}"/>
              </a:ext>
            </a:extLst>
          </p:cNvPr>
          <p:cNvSpPr>
            <a:spLocks noGrp="1"/>
          </p:cNvSpPr>
          <p:nvPr>
            <p:ph type="title"/>
          </p:nvPr>
        </p:nvSpPr>
        <p:spPr/>
        <p:txBody>
          <a:bodyPr/>
          <a:lstStyle/>
          <a:p>
            <a:r>
              <a:rPr lang="nl-NL" b="1" dirty="0">
                <a:latin typeface="Verdana" panose="020B0604030504040204" pitchFamily="34" charset="0"/>
                <a:ea typeface="Verdana" panose="020B0604030504040204" pitchFamily="34" charset="0"/>
                <a:cs typeface="Verdana" panose="020B0604030504040204" pitchFamily="34" charset="0"/>
              </a:rPr>
              <a:t>Maak van de ouders een groep</a:t>
            </a:r>
          </a:p>
        </p:txBody>
      </p:sp>
      <p:sp>
        <p:nvSpPr>
          <p:cNvPr id="3" name="Tijdelijke aanduiding voor inhoud 2">
            <a:extLst>
              <a:ext uri="{FF2B5EF4-FFF2-40B4-BE49-F238E27FC236}">
                <a16:creationId xmlns:a16="http://schemas.microsoft.com/office/drawing/2014/main" id="{BFAA3E14-6158-41FB-B563-6E5C98888D71}"/>
              </a:ext>
            </a:extLst>
          </p:cNvPr>
          <p:cNvSpPr>
            <a:spLocks noGrp="1"/>
          </p:cNvSpPr>
          <p:nvPr>
            <p:ph idx="1"/>
          </p:nvPr>
        </p:nvSpPr>
        <p:spPr>
          <a:xfrm>
            <a:off x="838200" y="1825624"/>
            <a:ext cx="10515600" cy="4584701"/>
          </a:xfrm>
        </p:spPr>
        <p:txBody>
          <a:bodyPr>
            <a:normAutofit/>
          </a:bodyPr>
          <a:lstStyle/>
          <a:p>
            <a:pPr marL="0" indent="0">
              <a:lnSpc>
                <a:spcPct val="110000"/>
              </a:lnSpc>
              <a:buNone/>
            </a:pPr>
            <a:r>
              <a:rPr lang="nl-NL" sz="1800" b="1" dirty="0">
                <a:latin typeface="Verdana" panose="020B0604030504040204" pitchFamily="34" charset="0"/>
                <a:ea typeface="Verdana" panose="020B0604030504040204" pitchFamily="34" charset="0"/>
                <a:cs typeface="Verdana" panose="020B0604030504040204" pitchFamily="34" charset="0"/>
              </a:rPr>
              <a:t>Organiseer een ouderbijeenkomst </a:t>
            </a:r>
          </a:p>
          <a:p>
            <a:pPr>
              <a:lnSpc>
                <a:spcPct val="110000"/>
              </a:lnSpc>
            </a:pPr>
            <a:r>
              <a:rPr lang="nl-NL" sz="1800" dirty="0">
                <a:latin typeface="Verdana" panose="020B0604030504040204" pitchFamily="34" charset="0"/>
                <a:ea typeface="Verdana" panose="020B0604030504040204" pitchFamily="34" charset="0"/>
                <a:cs typeface="Verdana" panose="020B0604030504040204" pitchFamily="34" charset="0"/>
              </a:rPr>
              <a:t>Breng ouders voor de </a:t>
            </a:r>
            <a:r>
              <a:rPr lang="nl-NL" sz="1800" dirty="0" err="1">
                <a:latin typeface="Verdana" panose="020B0604030504040204" pitchFamily="34" charset="0"/>
                <a:ea typeface="Verdana" panose="020B0604030504040204" pitchFamily="34" charset="0"/>
                <a:cs typeface="Verdana" panose="020B0604030504040204" pitchFamily="34" charset="0"/>
              </a:rPr>
              <a:t>seizoensstart</a:t>
            </a:r>
            <a:r>
              <a:rPr lang="nl-NL" sz="1800" dirty="0">
                <a:latin typeface="Verdana" panose="020B0604030504040204" pitchFamily="34" charset="0"/>
                <a:ea typeface="Verdana" panose="020B0604030504040204" pitchFamily="34" charset="0"/>
                <a:cs typeface="Verdana" panose="020B0604030504040204" pitchFamily="34" charset="0"/>
              </a:rPr>
              <a:t> bij elkaar.</a:t>
            </a:r>
          </a:p>
          <a:p>
            <a:pPr>
              <a:lnSpc>
                <a:spcPct val="110000"/>
              </a:lnSpc>
            </a:pPr>
            <a:r>
              <a:rPr lang="nl-NL" sz="1800" dirty="0">
                <a:latin typeface="Verdana" panose="020B0604030504040204" pitchFamily="34" charset="0"/>
                <a:ea typeface="Verdana" panose="020B0604030504040204" pitchFamily="34" charset="0"/>
                <a:cs typeface="Verdana" panose="020B0604030504040204" pitchFamily="34" charset="0"/>
              </a:rPr>
              <a:t>Maak duidelijk dat het belangrijk is dat iedereen er is.</a:t>
            </a:r>
          </a:p>
          <a:p>
            <a:pPr>
              <a:lnSpc>
                <a:spcPct val="110000"/>
              </a:lnSpc>
            </a:pPr>
            <a:r>
              <a:rPr lang="nl-NL" sz="1800" dirty="0">
                <a:latin typeface="Verdana" panose="020B0604030504040204" pitchFamily="34" charset="0"/>
                <a:ea typeface="Verdana" panose="020B0604030504040204" pitchFamily="34" charset="0"/>
                <a:cs typeface="Verdana" panose="020B0604030504040204" pitchFamily="34" charset="0"/>
              </a:rPr>
              <a:t>Zorg ervoor dat iedereen zijn mening kan geven.</a:t>
            </a:r>
          </a:p>
          <a:p>
            <a:pPr>
              <a:lnSpc>
                <a:spcPct val="110000"/>
              </a:lnSpc>
            </a:pPr>
            <a:endParaRPr lang="nl-NL" sz="1800" dirty="0">
              <a:latin typeface="Verdana" panose="020B0604030504040204" pitchFamily="34" charset="0"/>
              <a:ea typeface="Verdana" panose="020B0604030504040204" pitchFamily="34" charset="0"/>
              <a:cs typeface="Verdana" panose="020B0604030504040204" pitchFamily="34" charset="0"/>
            </a:endParaRPr>
          </a:p>
          <a:p>
            <a:pPr marL="0" indent="0">
              <a:lnSpc>
                <a:spcPct val="110000"/>
              </a:lnSpc>
              <a:buNone/>
            </a:pPr>
            <a:r>
              <a:rPr lang="nl-NL" sz="1800" b="1" dirty="0">
                <a:latin typeface="Verdana" panose="020B0604030504040204" pitchFamily="34" charset="0"/>
                <a:ea typeface="Verdana" panose="020B0604030504040204" pitchFamily="34" charset="0"/>
                <a:cs typeface="Verdana" panose="020B0604030504040204" pitchFamily="34" charset="0"/>
              </a:rPr>
              <a:t>Maak duidelijk wat jouw rol is</a:t>
            </a:r>
          </a:p>
          <a:p>
            <a:pPr>
              <a:lnSpc>
                <a:spcPct val="110000"/>
              </a:lnSpc>
            </a:pPr>
            <a:r>
              <a:rPr lang="nl-NL" sz="1800" dirty="0">
                <a:latin typeface="Verdana" panose="020B0604030504040204" pitchFamily="34" charset="0"/>
                <a:ea typeface="Verdana" panose="020B0604030504040204" pitchFamily="34" charset="0"/>
                <a:cs typeface="Verdana" panose="020B0604030504040204" pitchFamily="34" charset="0"/>
              </a:rPr>
              <a:t>Maak duidelijk wat de ouders van jou kunnen </a:t>
            </a:r>
            <a:br>
              <a:rPr lang="nl-NL" sz="1800" dirty="0">
                <a:latin typeface="Verdana" panose="020B0604030504040204" pitchFamily="34" charset="0"/>
                <a:ea typeface="Verdana" panose="020B0604030504040204" pitchFamily="34" charset="0"/>
                <a:cs typeface="Verdana" panose="020B0604030504040204" pitchFamily="34" charset="0"/>
              </a:rPr>
            </a:br>
            <a:r>
              <a:rPr lang="nl-NL" sz="1800" dirty="0">
                <a:latin typeface="Verdana" panose="020B0604030504040204" pitchFamily="34" charset="0"/>
                <a:ea typeface="Verdana" panose="020B0604030504040204" pitchFamily="34" charset="0"/>
                <a:cs typeface="Verdana" panose="020B0604030504040204" pitchFamily="34" charset="0"/>
              </a:rPr>
              <a:t>verwachten en wat jij van spelers en ouders verwacht.</a:t>
            </a:r>
          </a:p>
          <a:p>
            <a:pPr>
              <a:lnSpc>
                <a:spcPct val="110000"/>
              </a:lnSpc>
            </a:pPr>
            <a:r>
              <a:rPr lang="nl-NL" sz="1800" dirty="0">
                <a:latin typeface="Verdana" panose="020B0604030504040204" pitchFamily="34" charset="0"/>
                <a:ea typeface="Verdana" panose="020B0604030504040204" pitchFamily="34" charset="0"/>
                <a:cs typeface="Verdana" panose="020B0604030504040204" pitchFamily="34" charset="0"/>
              </a:rPr>
              <a:t>Bespreek positief gedrag langs de lijn en maak hier </a:t>
            </a:r>
            <a:br>
              <a:rPr lang="nl-NL" sz="1800" dirty="0">
                <a:latin typeface="Verdana" panose="020B0604030504040204" pitchFamily="34" charset="0"/>
                <a:ea typeface="Verdana" panose="020B0604030504040204" pitchFamily="34" charset="0"/>
                <a:cs typeface="Verdana" panose="020B0604030504040204" pitchFamily="34" charset="0"/>
              </a:rPr>
            </a:br>
            <a:r>
              <a:rPr lang="nl-NL" sz="1800" dirty="0">
                <a:latin typeface="Verdana" panose="020B0604030504040204" pitchFamily="34" charset="0"/>
                <a:ea typeface="Verdana" panose="020B0604030504040204" pitchFamily="34" charset="0"/>
                <a:cs typeface="Verdana" panose="020B0604030504040204" pitchFamily="34" charset="0"/>
              </a:rPr>
              <a:t>afspraken over.</a:t>
            </a:r>
          </a:p>
          <a:p>
            <a:pPr>
              <a:lnSpc>
                <a:spcPct val="110000"/>
              </a:lnSpc>
            </a:pPr>
            <a:r>
              <a:rPr lang="nl-NL" sz="1800" dirty="0">
                <a:latin typeface="Verdana" panose="020B0604030504040204" pitchFamily="34" charset="0"/>
                <a:ea typeface="Verdana" panose="020B0604030504040204" pitchFamily="34" charset="0"/>
                <a:cs typeface="Verdana" panose="020B0604030504040204" pitchFamily="34" charset="0"/>
              </a:rPr>
              <a:t>Leg uit waarom je bepaalde keuzes maakt als coach.</a:t>
            </a:r>
          </a:p>
        </p:txBody>
      </p:sp>
      <p:pic>
        <p:nvPicPr>
          <p:cNvPr id="4" name="Afbeelding 3">
            <a:extLst>
              <a:ext uri="{FF2B5EF4-FFF2-40B4-BE49-F238E27FC236}">
                <a16:creationId xmlns:a16="http://schemas.microsoft.com/office/drawing/2014/main" id="{23BAA388-2554-4E50-A116-11B15F3428E3}"/>
              </a:ext>
            </a:extLst>
          </p:cNvPr>
          <p:cNvPicPr>
            <a:picLocks noChangeAspect="1"/>
          </p:cNvPicPr>
          <p:nvPr/>
        </p:nvPicPr>
        <p:blipFill>
          <a:blip r:embed="rId3">
            <a:alphaModFix/>
          </a:blip>
          <a:stretch>
            <a:fillRect/>
          </a:stretch>
        </p:blipFill>
        <p:spPr>
          <a:xfrm>
            <a:off x="7565428" y="1825624"/>
            <a:ext cx="3788372" cy="2696500"/>
          </a:xfrm>
          <a:prstGeom prst="rect">
            <a:avLst/>
          </a:prstGeom>
        </p:spPr>
      </p:pic>
    </p:spTree>
    <p:extLst>
      <p:ext uri="{BB962C8B-B14F-4D97-AF65-F5344CB8AC3E}">
        <p14:creationId xmlns:p14="http://schemas.microsoft.com/office/powerpoint/2010/main" val="4112589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B210D7-1B53-402B-9F54-7A85F52982AA}"/>
              </a:ext>
            </a:extLst>
          </p:cNvPr>
          <p:cNvSpPr>
            <a:spLocks noGrp="1"/>
          </p:cNvSpPr>
          <p:nvPr>
            <p:ph type="title"/>
          </p:nvPr>
        </p:nvSpPr>
        <p:spPr/>
        <p:txBody>
          <a:bodyPr/>
          <a:lstStyle/>
          <a:p>
            <a:r>
              <a:rPr lang="nl-NL" b="1" dirty="0">
                <a:latin typeface="Verdana" panose="020B0604030504040204" pitchFamily="34" charset="0"/>
                <a:ea typeface="Verdana" panose="020B0604030504040204" pitchFamily="34" charset="0"/>
                <a:cs typeface="Verdana" panose="020B0604030504040204" pitchFamily="34" charset="0"/>
              </a:rPr>
              <a:t>Een beetje opvoeder</a:t>
            </a:r>
          </a:p>
        </p:txBody>
      </p:sp>
      <p:sp>
        <p:nvSpPr>
          <p:cNvPr id="3" name="Tijdelijke aanduiding voor inhoud 2">
            <a:extLst>
              <a:ext uri="{FF2B5EF4-FFF2-40B4-BE49-F238E27FC236}">
                <a16:creationId xmlns:a16="http://schemas.microsoft.com/office/drawing/2014/main" id="{0BB8D6CB-EFCD-44FE-8B76-37041679E5CE}"/>
              </a:ext>
            </a:extLst>
          </p:cNvPr>
          <p:cNvSpPr>
            <a:spLocks noGrp="1"/>
          </p:cNvSpPr>
          <p:nvPr>
            <p:ph idx="1"/>
          </p:nvPr>
        </p:nvSpPr>
        <p:spPr/>
        <p:txBody>
          <a:bodyPr>
            <a:normAutofit/>
          </a:bodyPr>
          <a:lstStyle/>
          <a:p>
            <a:pPr marL="0" indent="0">
              <a:buNone/>
            </a:pPr>
            <a:r>
              <a:rPr lang="nl-NL" sz="1800" dirty="0">
                <a:latin typeface="Verdana" panose="020B0604030504040204" pitchFamily="34" charset="0"/>
                <a:ea typeface="Verdana" panose="020B0604030504040204" pitchFamily="34" charset="0"/>
                <a:cs typeface="Verdana" panose="020B0604030504040204" pitchFamily="34" charset="0"/>
              </a:rPr>
              <a:t>Hoe kun jij als coach of trainer het beste uit jezelf halen én uit de kinderen met wie je elke week op het veld staat? Volg dan de online cursus ‘Een beetje opvoeder’.</a:t>
            </a:r>
          </a:p>
        </p:txBody>
      </p:sp>
      <p:pic>
        <p:nvPicPr>
          <p:cNvPr id="5" name="Onlinemedia 4" title="Promo Online workshop ￢ﾀﾘEen beetje opvoeder￢ﾀﾙ">
            <a:hlinkClick r:id="" action="ppaction://media"/>
            <a:extLst>
              <a:ext uri="{FF2B5EF4-FFF2-40B4-BE49-F238E27FC236}">
                <a16:creationId xmlns:a16="http://schemas.microsoft.com/office/drawing/2014/main" id="{0411A671-F3BE-4AB4-B707-66E6C5A2DB90}"/>
              </a:ext>
            </a:extLst>
          </p:cNvPr>
          <p:cNvPicPr>
            <a:picLocks noRot="1" noChangeAspect="1"/>
          </p:cNvPicPr>
          <p:nvPr>
            <a:videoFile r:link="rId1"/>
          </p:nvPr>
        </p:nvPicPr>
        <p:blipFill>
          <a:blip r:embed="rId4"/>
          <a:stretch>
            <a:fillRect/>
          </a:stretch>
        </p:blipFill>
        <p:spPr>
          <a:xfrm>
            <a:off x="3048000" y="2747963"/>
            <a:ext cx="6096000" cy="3429000"/>
          </a:xfrm>
          <a:prstGeom prst="rect">
            <a:avLst/>
          </a:prstGeom>
        </p:spPr>
      </p:pic>
    </p:spTree>
    <p:extLst>
      <p:ext uri="{BB962C8B-B14F-4D97-AF65-F5344CB8AC3E}">
        <p14:creationId xmlns:p14="http://schemas.microsoft.com/office/powerpoint/2010/main" val="109481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BC0896-FE3C-45BC-B4A9-FF944AF2284B}"/>
              </a:ext>
            </a:extLst>
          </p:cNvPr>
          <p:cNvSpPr>
            <a:spLocks noGrp="1"/>
          </p:cNvSpPr>
          <p:nvPr>
            <p:ph type="title"/>
          </p:nvPr>
        </p:nvSpPr>
        <p:spPr/>
        <p:txBody>
          <a:bodyPr/>
          <a:lstStyle/>
          <a:p>
            <a:r>
              <a:rPr lang="nl-NL" b="1" dirty="0">
                <a:latin typeface="Verdana" panose="020B0604030504040204" pitchFamily="34" charset="0"/>
                <a:ea typeface="Verdana" panose="020B0604030504040204" pitchFamily="34" charset="0"/>
                <a:cs typeface="Verdana" panose="020B0604030504040204" pitchFamily="34" charset="0"/>
              </a:rPr>
              <a:t>Trainer of coach worden?</a:t>
            </a:r>
          </a:p>
        </p:txBody>
      </p:sp>
      <p:sp>
        <p:nvSpPr>
          <p:cNvPr id="3" name="Tijdelijke aanduiding voor inhoud 2">
            <a:extLst>
              <a:ext uri="{FF2B5EF4-FFF2-40B4-BE49-F238E27FC236}">
                <a16:creationId xmlns:a16="http://schemas.microsoft.com/office/drawing/2014/main" id="{3AB1D4FB-E80B-491D-81CE-CE87ED04CF15}"/>
              </a:ext>
            </a:extLst>
          </p:cNvPr>
          <p:cNvSpPr>
            <a:spLocks noGrp="1"/>
          </p:cNvSpPr>
          <p:nvPr>
            <p:ph idx="1"/>
          </p:nvPr>
        </p:nvSpPr>
        <p:spPr/>
        <p:txBody>
          <a:bodyPr>
            <a:normAutofit/>
          </a:bodyPr>
          <a:lstStyle/>
          <a:p>
            <a:pPr marL="0" indent="0">
              <a:buNone/>
            </a:pPr>
            <a:r>
              <a:rPr lang="nl-NL" sz="1800" dirty="0">
                <a:latin typeface="Verdana" panose="020B0604030504040204" pitchFamily="34" charset="0"/>
                <a:ea typeface="Verdana" panose="020B0604030504040204" pitchFamily="34" charset="0"/>
                <a:cs typeface="Verdana" panose="020B0604030504040204" pitchFamily="34" charset="0"/>
              </a:rPr>
              <a:t>[Geef hier aan waar ouders zich kunnen melden als zij trainer of coach willen worden]</a:t>
            </a:r>
          </a:p>
        </p:txBody>
      </p:sp>
    </p:spTree>
    <p:extLst>
      <p:ext uri="{BB962C8B-B14F-4D97-AF65-F5344CB8AC3E}">
        <p14:creationId xmlns:p14="http://schemas.microsoft.com/office/powerpoint/2010/main" val="38721649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38B8ECFC-6C52-4CCD-BA12-F464237D7481}"/>
              </a:ext>
            </a:extLst>
          </p:cNvPr>
          <p:cNvPicPr>
            <a:picLocks noChangeAspect="1"/>
          </p:cNvPicPr>
          <p:nvPr/>
        </p:nvPicPr>
        <p:blipFill>
          <a:blip r:embed="rId3"/>
          <a:stretch>
            <a:fillRect/>
          </a:stretch>
        </p:blipFill>
        <p:spPr>
          <a:xfrm>
            <a:off x="-671487" y="0"/>
            <a:ext cx="13534974" cy="6858000"/>
          </a:xfrm>
          <a:prstGeom prst="rect">
            <a:avLst/>
          </a:prstGeom>
        </p:spPr>
      </p:pic>
      <p:sp>
        <p:nvSpPr>
          <p:cNvPr id="4" name="Titel 3">
            <a:extLst>
              <a:ext uri="{FF2B5EF4-FFF2-40B4-BE49-F238E27FC236}">
                <a16:creationId xmlns:a16="http://schemas.microsoft.com/office/drawing/2014/main" id="{10F762F9-117C-4C53-BDDC-96E745F17011}"/>
              </a:ext>
            </a:extLst>
          </p:cNvPr>
          <p:cNvSpPr>
            <a:spLocks noGrp="1"/>
          </p:cNvSpPr>
          <p:nvPr>
            <p:ph type="title"/>
          </p:nvPr>
        </p:nvSpPr>
        <p:spPr>
          <a:xfrm>
            <a:off x="980131" y="333633"/>
            <a:ext cx="10515600" cy="2784386"/>
          </a:xfrm>
        </p:spPr>
        <p:txBody>
          <a:bodyPr>
            <a:normAutofit/>
          </a:bodyPr>
          <a:lstStyle/>
          <a:p>
            <a:r>
              <a:rPr lang="nl-NL" b="1" dirty="0">
                <a:solidFill>
                  <a:srgbClr val="FF8A17"/>
                </a:solidFill>
                <a:latin typeface="Verdana" panose="020B0604030504040204" pitchFamily="34" charset="0"/>
                <a:ea typeface="Verdana" panose="020B0604030504040204" pitchFamily="34" charset="0"/>
                <a:cs typeface="Verdana" panose="020B0604030504040204" pitchFamily="34" charset="0"/>
              </a:rPr>
              <a:t>Hartelijk dank </a:t>
            </a:r>
            <a:br>
              <a:rPr lang="nl-NL" b="1" dirty="0">
                <a:solidFill>
                  <a:srgbClr val="FF8A17"/>
                </a:solidFill>
                <a:latin typeface="Verdana" panose="020B0604030504040204" pitchFamily="34" charset="0"/>
                <a:ea typeface="Verdana" panose="020B0604030504040204" pitchFamily="34" charset="0"/>
                <a:cs typeface="Verdana" panose="020B0604030504040204" pitchFamily="34" charset="0"/>
              </a:rPr>
            </a:br>
            <a:r>
              <a:rPr lang="nl-NL" b="1" dirty="0">
                <a:solidFill>
                  <a:srgbClr val="FF8A17"/>
                </a:solidFill>
                <a:latin typeface="Verdana" panose="020B0604030504040204" pitchFamily="34" charset="0"/>
                <a:ea typeface="Verdana" panose="020B0604030504040204" pitchFamily="34" charset="0"/>
                <a:cs typeface="Verdana" panose="020B0604030504040204" pitchFamily="34" charset="0"/>
              </a:rPr>
              <a:t>voor de </a:t>
            </a:r>
            <a:br>
              <a:rPr lang="nl-NL" b="1" dirty="0">
                <a:solidFill>
                  <a:srgbClr val="FF8A17"/>
                </a:solidFill>
                <a:latin typeface="Verdana" panose="020B0604030504040204" pitchFamily="34" charset="0"/>
                <a:ea typeface="Verdana" panose="020B0604030504040204" pitchFamily="34" charset="0"/>
                <a:cs typeface="Verdana" panose="020B0604030504040204" pitchFamily="34" charset="0"/>
              </a:rPr>
            </a:br>
            <a:r>
              <a:rPr lang="nl-NL" b="1" dirty="0">
                <a:solidFill>
                  <a:srgbClr val="FF8A17"/>
                </a:solidFill>
                <a:latin typeface="Verdana" panose="020B0604030504040204" pitchFamily="34" charset="0"/>
                <a:ea typeface="Verdana" panose="020B0604030504040204" pitchFamily="34" charset="0"/>
                <a:cs typeface="Verdana" panose="020B0604030504040204" pitchFamily="34" charset="0"/>
              </a:rPr>
              <a:t>aandacht</a:t>
            </a:r>
          </a:p>
        </p:txBody>
      </p:sp>
      <p:pic>
        <p:nvPicPr>
          <p:cNvPr id="3" name="Afbeelding 2" descr="Afbeelding met tekening&#10;&#10;Automatisch gegenereerde beschrijving">
            <a:extLst>
              <a:ext uri="{FF2B5EF4-FFF2-40B4-BE49-F238E27FC236}">
                <a16:creationId xmlns:a16="http://schemas.microsoft.com/office/drawing/2014/main" id="{3A33D60F-6103-4A72-81E5-7908017D29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76531" y="6031086"/>
            <a:ext cx="2438400" cy="694944"/>
          </a:xfrm>
          <a:prstGeom prst="rect">
            <a:avLst/>
          </a:prstGeom>
        </p:spPr>
      </p:pic>
    </p:spTree>
    <p:extLst>
      <p:ext uri="{BB962C8B-B14F-4D97-AF65-F5344CB8AC3E}">
        <p14:creationId xmlns:p14="http://schemas.microsoft.com/office/powerpoint/2010/main" val="1568965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FDF6F9D6-B170-470B-8454-D6EAC01EE3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6382"/>
            <a:ext cx="4032366" cy="271580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 name="Picture 4">
            <a:extLst>
              <a:ext uri="{FF2B5EF4-FFF2-40B4-BE49-F238E27FC236}">
                <a16:creationId xmlns:a16="http://schemas.microsoft.com/office/drawing/2014/main" id="{A69B5A02-72E5-4C86-BA1E-620990A1BA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901" b="1901"/>
          <a:stretch>
            <a:fillRect/>
          </a:stretch>
        </p:blipFill>
        <p:spPr bwMode="auto">
          <a:xfrm>
            <a:off x="4079815" y="1276382"/>
            <a:ext cx="4032369" cy="271580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 name="Picture 5">
            <a:extLst>
              <a:ext uri="{FF2B5EF4-FFF2-40B4-BE49-F238E27FC236}">
                <a16:creationId xmlns:a16="http://schemas.microsoft.com/office/drawing/2014/main" id="{AE6002A1-3F15-4AB6-90B7-71F3F8C48E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570" r="1570"/>
          <a:stretch>
            <a:fillRect/>
          </a:stretch>
        </p:blipFill>
        <p:spPr bwMode="auto">
          <a:xfrm>
            <a:off x="8159634" y="1276382"/>
            <a:ext cx="4032366" cy="271580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6">
            <a:extLst>
              <a:ext uri="{FF2B5EF4-FFF2-40B4-BE49-F238E27FC236}">
                <a16:creationId xmlns:a16="http://schemas.microsoft.com/office/drawing/2014/main" id="{811F4382-839A-4675-A987-169F8AE6DD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210" r="1210"/>
          <a:stretch>
            <a:fillRect/>
          </a:stretch>
        </p:blipFill>
        <p:spPr bwMode="auto">
          <a:xfrm>
            <a:off x="0" y="4082815"/>
            <a:ext cx="4032366" cy="27158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 name="Picture 7">
            <a:extLst>
              <a:ext uri="{FF2B5EF4-FFF2-40B4-BE49-F238E27FC236}">
                <a16:creationId xmlns:a16="http://schemas.microsoft.com/office/drawing/2014/main" id="{96855F40-49A5-4710-AD34-D6AF3BC5E0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1598" b="1598"/>
          <a:stretch>
            <a:fillRect/>
          </a:stretch>
        </p:blipFill>
        <p:spPr bwMode="auto">
          <a:xfrm>
            <a:off x="4079815" y="4082815"/>
            <a:ext cx="4032368" cy="27158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 name="Picture 8">
            <a:extLst>
              <a:ext uri="{FF2B5EF4-FFF2-40B4-BE49-F238E27FC236}">
                <a16:creationId xmlns:a16="http://schemas.microsoft.com/office/drawing/2014/main" id="{96CBD3BC-3C3E-4689-8BCC-DB069D8D514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1552" b="1552"/>
          <a:stretch>
            <a:fillRect/>
          </a:stretch>
        </p:blipFill>
        <p:spPr bwMode="auto">
          <a:xfrm>
            <a:off x="8159632" y="4082815"/>
            <a:ext cx="4032366" cy="27158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8" name="Titel 1">
            <a:extLst>
              <a:ext uri="{FF2B5EF4-FFF2-40B4-BE49-F238E27FC236}">
                <a16:creationId xmlns:a16="http://schemas.microsoft.com/office/drawing/2014/main" id="{A2DB0641-EBCD-4969-9320-FC8785958A18}"/>
              </a:ext>
            </a:extLst>
          </p:cNvPr>
          <p:cNvSpPr txBox="1">
            <a:spLocks/>
          </p:cNvSpPr>
          <p:nvPr/>
        </p:nvSpPr>
        <p:spPr>
          <a:xfrm>
            <a:off x="838199" y="61360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b="1" dirty="0">
                <a:latin typeface="Verdana" panose="020B0604030504040204" pitchFamily="34" charset="0"/>
                <a:ea typeface="Verdana" panose="020B0604030504040204" pitchFamily="34" charset="0"/>
                <a:cs typeface="Verdana" panose="020B0604030504040204" pitchFamily="34" charset="0"/>
              </a:rPr>
              <a:t>6 X VOORUIT IN HOCKEY</a:t>
            </a:r>
          </a:p>
        </p:txBody>
      </p:sp>
    </p:spTree>
    <p:extLst>
      <p:ext uri="{BB962C8B-B14F-4D97-AF65-F5344CB8AC3E}">
        <p14:creationId xmlns:p14="http://schemas.microsoft.com/office/powerpoint/2010/main" val="222643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75A4D7-17D4-49DA-972D-C5DD6D123C6F}"/>
              </a:ext>
            </a:extLst>
          </p:cNvPr>
          <p:cNvSpPr>
            <a:spLocks noGrp="1"/>
          </p:cNvSpPr>
          <p:nvPr>
            <p:ph type="title"/>
          </p:nvPr>
        </p:nvSpPr>
        <p:spPr/>
        <p:txBody>
          <a:bodyPr/>
          <a:lstStyle/>
          <a:p>
            <a:r>
              <a:rPr lang="nl-NL" b="1" dirty="0">
                <a:latin typeface="Verdana" panose="020B0604030504040204" pitchFamily="34" charset="0"/>
                <a:ea typeface="Verdana" panose="020B0604030504040204" pitchFamily="34" charset="0"/>
              </a:rPr>
              <a:t>1. Beter hockey begint bij jezelf </a:t>
            </a:r>
          </a:p>
        </p:txBody>
      </p:sp>
      <p:pic>
        <p:nvPicPr>
          <p:cNvPr id="5" name="Tijdelijke aanduiding voor inhoud 4" descr="Afbeelding met tekst, teken&#10;&#10;Automatisch gegenereerde beschrijving">
            <a:extLst>
              <a:ext uri="{FF2B5EF4-FFF2-40B4-BE49-F238E27FC236}">
                <a16:creationId xmlns:a16="http://schemas.microsoft.com/office/drawing/2014/main" id="{8C98CDF6-9F86-4337-A0A2-E31114ACB0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6872" y="1690688"/>
            <a:ext cx="6265031" cy="3976186"/>
          </a:xfrm>
        </p:spPr>
      </p:pic>
      <p:sp>
        <p:nvSpPr>
          <p:cNvPr id="6" name="Tekstvak 5">
            <a:extLst>
              <a:ext uri="{FF2B5EF4-FFF2-40B4-BE49-F238E27FC236}">
                <a16:creationId xmlns:a16="http://schemas.microsoft.com/office/drawing/2014/main" id="{DADFD940-6F48-4AFF-B866-2512AFE61ACC}"/>
              </a:ext>
            </a:extLst>
          </p:cNvPr>
          <p:cNvSpPr txBox="1"/>
          <p:nvPr/>
        </p:nvSpPr>
        <p:spPr>
          <a:xfrm>
            <a:off x="7240575" y="1690688"/>
            <a:ext cx="3816446" cy="1477328"/>
          </a:xfrm>
          <a:prstGeom prst="rect">
            <a:avLst/>
          </a:prstGeom>
          <a:noFill/>
        </p:spPr>
        <p:txBody>
          <a:bodyPr wrap="square" rtlCol="0">
            <a:spAutoFit/>
          </a:bodyPr>
          <a:lstStyle/>
          <a:p>
            <a:r>
              <a:rPr lang="nl-NL" dirty="0">
                <a:latin typeface="Verdana" panose="020B0604030504040204" pitchFamily="34" charset="0"/>
                <a:ea typeface="Verdana" panose="020B0604030504040204" pitchFamily="34" charset="0"/>
              </a:rPr>
              <a:t>Als kinderen veel kennis en ervaring opdoen, kunnen ze steeds beter zelf bepalen wat ze leuk vinden en waar ze naartoe willen. </a:t>
            </a:r>
          </a:p>
        </p:txBody>
      </p:sp>
      <p:sp>
        <p:nvSpPr>
          <p:cNvPr id="7" name="Rechthoek 6">
            <a:extLst>
              <a:ext uri="{FF2B5EF4-FFF2-40B4-BE49-F238E27FC236}">
                <a16:creationId xmlns:a16="http://schemas.microsoft.com/office/drawing/2014/main" id="{9B06C31B-0C4D-417F-8AE0-721F83D711D8}"/>
              </a:ext>
            </a:extLst>
          </p:cNvPr>
          <p:cNvSpPr/>
          <p:nvPr/>
        </p:nvSpPr>
        <p:spPr>
          <a:xfrm>
            <a:off x="7288619" y="3830082"/>
            <a:ext cx="809837" cy="369332"/>
          </a:xfrm>
          <a:prstGeom prst="rect">
            <a:avLst/>
          </a:prstGeom>
        </p:spPr>
        <p:txBody>
          <a:bodyPr wrap="square">
            <a:spAutoFit/>
          </a:bodyPr>
          <a:lstStyle/>
          <a:p>
            <a:r>
              <a:rPr lang="nl-NL" b="1" dirty="0">
                <a:latin typeface="Verdana" panose="020B0604030504040204" pitchFamily="34" charset="0"/>
                <a:ea typeface="Verdana" panose="020B0604030504040204" pitchFamily="34" charset="0"/>
                <a:cs typeface="Verdana" panose="020B0604030504040204" pitchFamily="34" charset="0"/>
              </a:rPr>
              <a:t>TIP: </a:t>
            </a:r>
            <a:endParaRPr lang="nl-NL" dirty="0"/>
          </a:p>
        </p:txBody>
      </p:sp>
      <p:sp>
        <p:nvSpPr>
          <p:cNvPr id="8" name="Rechthoek 7">
            <a:extLst>
              <a:ext uri="{FF2B5EF4-FFF2-40B4-BE49-F238E27FC236}">
                <a16:creationId xmlns:a16="http://schemas.microsoft.com/office/drawing/2014/main" id="{3C184079-9023-4178-9035-4D46462C4D07}"/>
              </a:ext>
            </a:extLst>
          </p:cNvPr>
          <p:cNvSpPr/>
          <p:nvPr/>
        </p:nvSpPr>
        <p:spPr>
          <a:xfrm>
            <a:off x="7301145" y="4186888"/>
            <a:ext cx="3570046" cy="1477328"/>
          </a:xfrm>
          <a:prstGeom prst="rect">
            <a:avLst/>
          </a:prstGeom>
          <a:solidFill>
            <a:srgbClr val="FF8A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dirty="0">
                <a:latin typeface="Verdana" panose="020B0604030504040204" pitchFamily="34" charset="0"/>
                <a:ea typeface="Verdana" panose="020B0604030504040204" pitchFamily="34" charset="0"/>
              </a:rPr>
              <a:t>Zelfregulering? Dit kun je in kleine stappen toepassen. Laat jouw kind bijvoorbeeld zelf zijn of haar tas inpakken voor de wedstrijd. </a:t>
            </a:r>
          </a:p>
        </p:txBody>
      </p:sp>
    </p:spTree>
    <p:extLst>
      <p:ext uri="{BB962C8B-B14F-4D97-AF65-F5344CB8AC3E}">
        <p14:creationId xmlns:p14="http://schemas.microsoft.com/office/powerpoint/2010/main" val="4239209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75A4D7-17D4-49DA-972D-C5DD6D123C6F}"/>
              </a:ext>
            </a:extLst>
          </p:cNvPr>
          <p:cNvSpPr>
            <a:spLocks noGrp="1"/>
          </p:cNvSpPr>
          <p:nvPr>
            <p:ph type="title"/>
          </p:nvPr>
        </p:nvSpPr>
        <p:spPr/>
        <p:txBody>
          <a:bodyPr/>
          <a:lstStyle/>
          <a:p>
            <a:r>
              <a:rPr lang="nl-NL" b="1" dirty="0">
                <a:latin typeface="Verdana" panose="020B0604030504040204" pitchFamily="34" charset="0"/>
                <a:ea typeface="Verdana" panose="020B0604030504040204" pitchFamily="34" charset="0"/>
              </a:rPr>
              <a:t>2. Herken en stimuleer unieke kwaliteiten</a:t>
            </a:r>
          </a:p>
        </p:txBody>
      </p:sp>
      <p:sp>
        <p:nvSpPr>
          <p:cNvPr id="6" name="Tekstvak 5">
            <a:extLst>
              <a:ext uri="{FF2B5EF4-FFF2-40B4-BE49-F238E27FC236}">
                <a16:creationId xmlns:a16="http://schemas.microsoft.com/office/drawing/2014/main" id="{DADFD940-6F48-4AFF-B866-2512AFE61ACC}"/>
              </a:ext>
            </a:extLst>
          </p:cNvPr>
          <p:cNvSpPr txBox="1"/>
          <p:nvPr/>
        </p:nvSpPr>
        <p:spPr>
          <a:xfrm>
            <a:off x="7240575" y="1690688"/>
            <a:ext cx="3816446" cy="1200329"/>
          </a:xfrm>
          <a:prstGeom prst="rect">
            <a:avLst/>
          </a:prstGeom>
          <a:noFill/>
        </p:spPr>
        <p:txBody>
          <a:bodyPr wrap="square" rtlCol="0">
            <a:spAutoFit/>
          </a:bodyPr>
          <a:lstStyle/>
          <a:p>
            <a:r>
              <a:rPr lang="nl-NL" dirty="0">
                <a:latin typeface="Verdana" panose="020B0604030504040204" pitchFamily="34" charset="0"/>
                <a:ea typeface="Verdana" panose="020B0604030504040204" pitchFamily="34" charset="0"/>
              </a:rPr>
              <a:t>Kinderen die zich gewaardeerd voelen in een veilige omgeving kunnen zich optimaal ontwikkelen. </a:t>
            </a:r>
          </a:p>
        </p:txBody>
      </p:sp>
      <p:sp>
        <p:nvSpPr>
          <p:cNvPr id="7" name="Rechthoek 6">
            <a:extLst>
              <a:ext uri="{FF2B5EF4-FFF2-40B4-BE49-F238E27FC236}">
                <a16:creationId xmlns:a16="http://schemas.microsoft.com/office/drawing/2014/main" id="{9B06C31B-0C4D-417F-8AE0-721F83D711D8}"/>
              </a:ext>
            </a:extLst>
          </p:cNvPr>
          <p:cNvSpPr/>
          <p:nvPr/>
        </p:nvSpPr>
        <p:spPr>
          <a:xfrm>
            <a:off x="7302134" y="3309449"/>
            <a:ext cx="809837" cy="369332"/>
          </a:xfrm>
          <a:prstGeom prst="rect">
            <a:avLst/>
          </a:prstGeom>
        </p:spPr>
        <p:txBody>
          <a:bodyPr wrap="square">
            <a:spAutoFit/>
          </a:bodyPr>
          <a:lstStyle/>
          <a:p>
            <a:r>
              <a:rPr lang="nl-NL" b="1" dirty="0">
                <a:latin typeface="Verdana" panose="020B0604030504040204" pitchFamily="34" charset="0"/>
                <a:ea typeface="Verdana" panose="020B0604030504040204" pitchFamily="34" charset="0"/>
                <a:cs typeface="Verdana" panose="020B0604030504040204" pitchFamily="34" charset="0"/>
              </a:rPr>
              <a:t>TIP: </a:t>
            </a:r>
            <a:endParaRPr lang="nl-NL" dirty="0"/>
          </a:p>
        </p:txBody>
      </p:sp>
      <p:sp>
        <p:nvSpPr>
          <p:cNvPr id="8" name="Rechthoek 7">
            <a:extLst>
              <a:ext uri="{FF2B5EF4-FFF2-40B4-BE49-F238E27FC236}">
                <a16:creationId xmlns:a16="http://schemas.microsoft.com/office/drawing/2014/main" id="{3C184079-9023-4178-9035-4D46462C4D07}"/>
              </a:ext>
            </a:extLst>
          </p:cNvPr>
          <p:cNvSpPr/>
          <p:nvPr/>
        </p:nvSpPr>
        <p:spPr>
          <a:xfrm>
            <a:off x="7302134" y="3651071"/>
            <a:ext cx="3425667" cy="2014231"/>
          </a:xfrm>
          <a:prstGeom prst="rect">
            <a:avLst/>
          </a:prstGeom>
          <a:solidFill>
            <a:srgbClr val="FF8A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dirty="0">
                <a:latin typeface="Verdana" panose="020B0604030504040204" pitchFamily="34" charset="0"/>
                <a:ea typeface="Verdana" panose="020B0604030504040204" pitchFamily="34" charset="0"/>
              </a:rPr>
              <a:t>Oordeel niet te snel over de kwaliteiten van jonge kinderen, want de potentie is dan soms nog niet helemaal zichtbaar. Stimuleer ze continu om die zelf te ontdekken.</a:t>
            </a:r>
          </a:p>
        </p:txBody>
      </p:sp>
      <p:pic>
        <p:nvPicPr>
          <p:cNvPr id="4" name="Afbeelding 3" descr="Afbeelding met tekst&#10;&#10;Automatisch gegenereerde beschrijving">
            <a:extLst>
              <a:ext uri="{FF2B5EF4-FFF2-40B4-BE49-F238E27FC236}">
                <a16:creationId xmlns:a16="http://schemas.microsoft.com/office/drawing/2014/main" id="{3DFE6999-C8E1-4FBD-8CDC-B4E8A20E61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872" y="1690688"/>
            <a:ext cx="6265032" cy="3976186"/>
          </a:xfrm>
          <a:prstGeom prst="rect">
            <a:avLst/>
          </a:prstGeom>
        </p:spPr>
      </p:pic>
    </p:spTree>
    <p:extLst>
      <p:ext uri="{BB962C8B-B14F-4D97-AF65-F5344CB8AC3E}">
        <p14:creationId xmlns:p14="http://schemas.microsoft.com/office/powerpoint/2010/main" val="211307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75A4D7-17D4-49DA-972D-C5DD6D123C6F}"/>
              </a:ext>
            </a:extLst>
          </p:cNvPr>
          <p:cNvSpPr>
            <a:spLocks noGrp="1"/>
          </p:cNvSpPr>
          <p:nvPr>
            <p:ph type="title"/>
          </p:nvPr>
        </p:nvSpPr>
        <p:spPr/>
        <p:txBody>
          <a:bodyPr/>
          <a:lstStyle/>
          <a:p>
            <a:r>
              <a:rPr lang="nl-NL" b="1" dirty="0">
                <a:latin typeface="Verdana" panose="020B0604030504040204" pitchFamily="34" charset="0"/>
                <a:ea typeface="Verdana" panose="020B0604030504040204" pitchFamily="34" charset="0"/>
              </a:rPr>
              <a:t>3. Voor iedere leeftijd een passende belasting</a:t>
            </a:r>
          </a:p>
        </p:txBody>
      </p:sp>
      <p:sp>
        <p:nvSpPr>
          <p:cNvPr id="6" name="Tekstvak 5">
            <a:extLst>
              <a:ext uri="{FF2B5EF4-FFF2-40B4-BE49-F238E27FC236}">
                <a16:creationId xmlns:a16="http://schemas.microsoft.com/office/drawing/2014/main" id="{DADFD940-6F48-4AFF-B866-2512AFE61ACC}"/>
              </a:ext>
            </a:extLst>
          </p:cNvPr>
          <p:cNvSpPr txBox="1"/>
          <p:nvPr/>
        </p:nvSpPr>
        <p:spPr>
          <a:xfrm>
            <a:off x="7240575" y="1690688"/>
            <a:ext cx="3816446" cy="1200329"/>
          </a:xfrm>
          <a:prstGeom prst="rect">
            <a:avLst/>
          </a:prstGeom>
          <a:noFill/>
        </p:spPr>
        <p:txBody>
          <a:bodyPr wrap="square" rtlCol="0">
            <a:spAutoFit/>
          </a:bodyPr>
          <a:lstStyle/>
          <a:p>
            <a:r>
              <a:rPr lang="nl-NL" dirty="0">
                <a:latin typeface="Verdana" panose="020B0604030504040204" pitchFamily="34" charset="0"/>
                <a:ea typeface="Verdana" panose="020B0604030504040204" pitchFamily="34" charset="0"/>
              </a:rPr>
              <a:t>Voor kinderen t/m 12 jaar ligt de focus niet op presteren, wél op spelen, ontdekken en plezier maken. </a:t>
            </a:r>
          </a:p>
        </p:txBody>
      </p:sp>
      <p:sp>
        <p:nvSpPr>
          <p:cNvPr id="7" name="Rechthoek 6">
            <a:extLst>
              <a:ext uri="{FF2B5EF4-FFF2-40B4-BE49-F238E27FC236}">
                <a16:creationId xmlns:a16="http://schemas.microsoft.com/office/drawing/2014/main" id="{9B06C31B-0C4D-417F-8AE0-721F83D711D8}"/>
              </a:ext>
            </a:extLst>
          </p:cNvPr>
          <p:cNvSpPr/>
          <p:nvPr/>
        </p:nvSpPr>
        <p:spPr>
          <a:xfrm>
            <a:off x="7289608" y="2818932"/>
            <a:ext cx="809837" cy="369332"/>
          </a:xfrm>
          <a:prstGeom prst="rect">
            <a:avLst/>
          </a:prstGeom>
        </p:spPr>
        <p:txBody>
          <a:bodyPr wrap="square">
            <a:spAutoFit/>
          </a:bodyPr>
          <a:lstStyle/>
          <a:p>
            <a:r>
              <a:rPr lang="nl-NL" b="1" dirty="0">
                <a:latin typeface="Verdana" panose="020B0604030504040204" pitchFamily="34" charset="0"/>
                <a:ea typeface="Verdana" panose="020B0604030504040204" pitchFamily="34" charset="0"/>
                <a:cs typeface="Verdana" panose="020B0604030504040204" pitchFamily="34" charset="0"/>
              </a:rPr>
              <a:t>TIP: </a:t>
            </a:r>
            <a:endParaRPr lang="nl-NL" dirty="0"/>
          </a:p>
        </p:txBody>
      </p:sp>
      <p:sp>
        <p:nvSpPr>
          <p:cNvPr id="8" name="Rechthoek 7">
            <a:extLst>
              <a:ext uri="{FF2B5EF4-FFF2-40B4-BE49-F238E27FC236}">
                <a16:creationId xmlns:a16="http://schemas.microsoft.com/office/drawing/2014/main" id="{3C184079-9023-4178-9035-4D46462C4D07}"/>
              </a:ext>
            </a:extLst>
          </p:cNvPr>
          <p:cNvSpPr/>
          <p:nvPr/>
        </p:nvSpPr>
        <p:spPr>
          <a:xfrm>
            <a:off x="7289608" y="3147317"/>
            <a:ext cx="3717309" cy="2519557"/>
          </a:xfrm>
          <a:prstGeom prst="rect">
            <a:avLst/>
          </a:prstGeom>
          <a:solidFill>
            <a:srgbClr val="FF8A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dirty="0">
                <a:latin typeface="Verdana" panose="020B0604030504040204" pitchFamily="34" charset="0"/>
                <a:ea typeface="Verdana" panose="020B0604030504040204" pitchFamily="34" charset="0"/>
              </a:rPr>
              <a:t>Geef kinderen verschillende opties om te doen na schooltijd, waar hockey er één van is. Als ze met hun vriendjes op straat gaan hockeyen, weet je zeker dat dit vanuit het kind zelf komt en zijn of haar sportplezier vergroot.</a:t>
            </a:r>
          </a:p>
        </p:txBody>
      </p:sp>
      <p:pic>
        <p:nvPicPr>
          <p:cNvPr id="5" name="Afbeelding 4" descr="Afbeelding met tekening, teken&#10;&#10;Automatisch gegenereerde beschrijving">
            <a:extLst>
              <a:ext uri="{FF2B5EF4-FFF2-40B4-BE49-F238E27FC236}">
                <a16:creationId xmlns:a16="http://schemas.microsoft.com/office/drawing/2014/main" id="{8AB56994-D94E-4E9F-BEC7-17938A7AEA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872" y="1690688"/>
            <a:ext cx="6265032" cy="3976186"/>
          </a:xfrm>
          <a:prstGeom prst="rect">
            <a:avLst/>
          </a:prstGeom>
        </p:spPr>
      </p:pic>
    </p:spTree>
    <p:extLst>
      <p:ext uri="{BB962C8B-B14F-4D97-AF65-F5344CB8AC3E}">
        <p14:creationId xmlns:p14="http://schemas.microsoft.com/office/powerpoint/2010/main" val="847950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75A4D7-17D4-49DA-972D-C5DD6D123C6F}"/>
              </a:ext>
            </a:extLst>
          </p:cNvPr>
          <p:cNvSpPr>
            <a:spLocks noGrp="1"/>
          </p:cNvSpPr>
          <p:nvPr>
            <p:ph type="title"/>
          </p:nvPr>
        </p:nvSpPr>
        <p:spPr/>
        <p:txBody>
          <a:bodyPr/>
          <a:lstStyle/>
          <a:p>
            <a:r>
              <a:rPr lang="nl-NL" b="1" dirty="0">
                <a:latin typeface="Verdana" panose="020B0604030504040204" pitchFamily="34" charset="0"/>
                <a:ea typeface="Verdana" panose="020B0604030504040204" pitchFamily="34" charset="0"/>
              </a:rPr>
              <a:t>4. Bijdrage leveren aan het team</a:t>
            </a:r>
          </a:p>
        </p:txBody>
      </p:sp>
      <p:sp>
        <p:nvSpPr>
          <p:cNvPr id="6" name="Tekstvak 5">
            <a:extLst>
              <a:ext uri="{FF2B5EF4-FFF2-40B4-BE49-F238E27FC236}">
                <a16:creationId xmlns:a16="http://schemas.microsoft.com/office/drawing/2014/main" id="{DADFD940-6F48-4AFF-B866-2512AFE61ACC}"/>
              </a:ext>
            </a:extLst>
          </p:cNvPr>
          <p:cNvSpPr txBox="1"/>
          <p:nvPr/>
        </p:nvSpPr>
        <p:spPr>
          <a:xfrm>
            <a:off x="7240575" y="1690688"/>
            <a:ext cx="3816446" cy="923330"/>
          </a:xfrm>
          <a:prstGeom prst="rect">
            <a:avLst/>
          </a:prstGeom>
          <a:noFill/>
        </p:spPr>
        <p:txBody>
          <a:bodyPr wrap="square" rtlCol="0">
            <a:spAutoFit/>
          </a:bodyPr>
          <a:lstStyle/>
          <a:p>
            <a:r>
              <a:rPr lang="nl-NL" dirty="0">
                <a:latin typeface="Verdana" panose="020B0604030504040204" pitchFamily="34" charset="0"/>
                <a:ea typeface="Verdana" panose="020B0604030504040204" pitchFamily="34" charset="0"/>
              </a:rPr>
              <a:t>Hockey is een teamsport, zowel binnen het veld als daarbuiten. </a:t>
            </a:r>
          </a:p>
        </p:txBody>
      </p:sp>
      <p:sp>
        <p:nvSpPr>
          <p:cNvPr id="7" name="Rechthoek 6">
            <a:extLst>
              <a:ext uri="{FF2B5EF4-FFF2-40B4-BE49-F238E27FC236}">
                <a16:creationId xmlns:a16="http://schemas.microsoft.com/office/drawing/2014/main" id="{9B06C31B-0C4D-417F-8AE0-721F83D711D8}"/>
              </a:ext>
            </a:extLst>
          </p:cNvPr>
          <p:cNvSpPr/>
          <p:nvPr/>
        </p:nvSpPr>
        <p:spPr>
          <a:xfrm>
            <a:off x="7277082" y="3231808"/>
            <a:ext cx="809837" cy="369332"/>
          </a:xfrm>
          <a:prstGeom prst="rect">
            <a:avLst/>
          </a:prstGeom>
        </p:spPr>
        <p:txBody>
          <a:bodyPr wrap="square">
            <a:spAutoFit/>
          </a:bodyPr>
          <a:lstStyle/>
          <a:p>
            <a:r>
              <a:rPr lang="nl-NL" b="1" dirty="0">
                <a:latin typeface="Verdana" panose="020B0604030504040204" pitchFamily="34" charset="0"/>
                <a:ea typeface="Verdana" panose="020B0604030504040204" pitchFamily="34" charset="0"/>
                <a:cs typeface="Verdana" panose="020B0604030504040204" pitchFamily="34" charset="0"/>
              </a:rPr>
              <a:t>TIP: </a:t>
            </a:r>
            <a:endParaRPr lang="nl-NL" dirty="0"/>
          </a:p>
        </p:txBody>
      </p:sp>
      <p:sp>
        <p:nvSpPr>
          <p:cNvPr id="8" name="Rechthoek 7">
            <a:extLst>
              <a:ext uri="{FF2B5EF4-FFF2-40B4-BE49-F238E27FC236}">
                <a16:creationId xmlns:a16="http://schemas.microsoft.com/office/drawing/2014/main" id="{3C184079-9023-4178-9035-4D46462C4D07}"/>
              </a:ext>
            </a:extLst>
          </p:cNvPr>
          <p:cNvSpPr/>
          <p:nvPr/>
        </p:nvSpPr>
        <p:spPr>
          <a:xfrm>
            <a:off x="7302134" y="3573873"/>
            <a:ext cx="3717309" cy="2074389"/>
          </a:xfrm>
          <a:prstGeom prst="rect">
            <a:avLst/>
          </a:prstGeom>
          <a:solidFill>
            <a:srgbClr val="FF8A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dirty="0">
                <a:latin typeface="Verdana" panose="020B0604030504040204" pitchFamily="34" charset="0"/>
                <a:ea typeface="Verdana" panose="020B0604030504040204" pitchFamily="34" charset="0"/>
              </a:rPr>
              <a:t>Stimuleer leuke teamactiviteiten buiten de wedstrijden en trainingen om. Zo leren kinderen elkaar op een andere manier kennen, wat zorgt voor een hechter team binnen de lijnen. </a:t>
            </a:r>
          </a:p>
        </p:txBody>
      </p:sp>
      <p:pic>
        <p:nvPicPr>
          <p:cNvPr id="4" name="Afbeelding 3" descr="Afbeelding met teken, tekening&#10;&#10;Automatisch gegenereerde beschrijving">
            <a:extLst>
              <a:ext uri="{FF2B5EF4-FFF2-40B4-BE49-F238E27FC236}">
                <a16:creationId xmlns:a16="http://schemas.microsoft.com/office/drawing/2014/main" id="{80BD7528-B999-43B1-ADC8-5BF23159DF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641" y="1690688"/>
            <a:ext cx="6277365" cy="3976186"/>
          </a:xfrm>
          <a:prstGeom prst="rect">
            <a:avLst/>
          </a:prstGeom>
        </p:spPr>
      </p:pic>
    </p:spTree>
    <p:extLst>
      <p:ext uri="{BB962C8B-B14F-4D97-AF65-F5344CB8AC3E}">
        <p14:creationId xmlns:p14="http://schemas.microsoft.com/office/powerpoint/2010/main" val="3617836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75A4D7-17D4-49DA-972D-C5DD6D123C6F}"/>
              </a:ext>
            </a:extLst>
          </p:cNvPr>
          <p:cNvSpPr>
            <a:spLocks noGrp="1"/>
          </p:cNvSpPr>
          <p:nvPr>
            <p:ph type="title"/>
          </p:nvPr>
        </p:nvSpPr>
        <p:spPr/>
        <p:txBody>
          <a:bodyPr/>
          <a:lstStyle/>
          <a:p>
            <a:r>
              <a:rPr lang="nl-NL" b="1" dirty="0">
                <a:latin typeface="Verdana" panose="020B0604030504040204" pitchFamily="34" charset="0"/>
                <a:ea typeface="Verdana" panose="020B0604030504040204" pitchFamily="34" charset="0"/>
              </a:rPr>
              <a:t>5. Ondersteun continu leren</a:t>
            </a:r>
          </a:p>
        </p:txBody>
      </p:sp>
      <p:sp>
        <p:nvSpPr>
          <p:cNvPr id="6" name="Tekstvak 5">
            <a:extLst>
              <a:ext uri="{FF2B5EF4-FFF2-40B4-BE49-F238E27FC236}">
                <a16:creationId xmlns:a16="http://schemas.microsoft.com/office/drawing/2014/main" id="{DADFD940-6F48-4AFF-B866-2512AFE61ACC}"/>
              </a:ext>
            </a:extLst>
          </p:cNvPr>
          <p:cNvSpPr txBox="1"/>
          <p:nvPr/>
        </p:nvSpPr>
        <p:spPr>
          <a:xfrm>
            <a:off x="7240575" y="1690688"/>
            <a:ext cx="3816446" cy="1200329"/>
          </a:xfrm>
          <a:prstGeom prst="rect">
            <a:avLst/>
          </a:prstGeom>
          <a:noFill/>
        </p:spPr>
        <p:txBody>
          <a:bodyPr wrap="square" rtlCol="0">
            <a:spAutoFit/>
          </a:bodyPr>
          <a:lstStyle/>
          <a:p>
            <a:r>
              <a:rPr lang="nl-NL" dirty="0">
                <a:latin typeface="Verdana" panose="020B0604030504040204" pitchFamily="34" charset="0"/>
                <a:ea typeface="Verdana" panose="020B0604030504040204" pitchFamily="34" charset="0"/>
              </a:rPr>
              <a:t>Jonge kinderen kennen nog geen discipline en zijn altijd nieuwsgierig naar het onbekende. </a:t>
            </a:r>
          </a:p>
        </p:txBody>
      </p:sp>
      <p:sp>
        <p:nvSpPr>
          <p:cNvPr id="7" name="Rechthoek 6">
            <a:extLst>
              <a:ext uri="{FF2B5EF4-FFF2-40B4-BE49-F238E27FC236}">
                <a16:creationId xmlns:a16="http://schemas.microsoft.com/office/drawing/2014/main" id="{9B06C31B-0C4D-417F-8AE0-721F83D711D8}"/>
              </a:ext>
            </a:extLst>
          </p:cNvPr>
          <p:cNvSpPr/>
          <p:nvPr/>
        </p:nvSpPr>
        <p:spPr>
          <a:xfrm>
            <a:off x="7240575" y="3265515"/>
            <a:ext cx="809837" cy="369332"/>
          </a:xfrm>
          <a:prstGeom prst="rect">
            <a:avLst/>
          </a:prstGeom>
        </p:spPr>
        <p:txBody>
          <a:bodyPr wrap="square">
            <a:spAutoFit/>
          </a:bodyPr>
          <a:lstStyle/>
          <a:p>
            <a:r>
              <a:rPr lang="nl-NL" b="1" dirty="0">
                <a:latin typeface="Verdana" panose="020B0604030504040204" pitchFamily="34" charset="0"/>
                <a:ea typeface="Verdana" panose="020B0604030504040204" pitchFamily="34" charset="0"/>
                <a:cs typeface="Verdana" panose="020B0604030504040204" pitchFamily="34" charset="0"/>
              </a:rPr>
              <a:t>TIP: </a:t>
            </a:r>
            <a:endParaRPr lang="nl-NL" dirty="0"/>
          </a:p>
        </p:txBody>
      </p:sp>
      <p:sp>
        <p:nvSpPr>
          <p:cNvPr id="8" name="Rechthoek 7">
            <a:extLst>
              <a:ext uri="{FF2B5EF4-FFF2-40B4-BE49-F238E27FC236}">
                <a16:creationId xmlns:a16="http://schemas.microsoft.com/office/drawing/2014/main" id="{3C184079-9023-4178-9035-4D46462C4D07}"/>
              </a:ext>
            </a:extLst>
          </p:cNvPr>
          <p:cNvSpPr/>
          <p:nvPr/>
        </p:nvSpPr>
        <p:spPr>
          <a:xfrm>
            <a:off x="7290143" y="3592485"/>
            <a:ext cx="3717309" cy="2074389"/>
          </a:xfrm>
          <a:prstGeom prst="rect">
            <a:avLst/>
          </a:prstGeom>
          <a:solidFill>
            <a:srgbClr val="FF8A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dirty="0">
                <a:latin typeface="Verdana" panose="020B0604030504040204" pitchFamily="34" charset="0"/>
                <a:ea typeface="Verdana" panose="020B0604030504040204" pitchFamily="34" charset="0"/>
              </a:rPr>
              <a:t>Als je het gevoel hebt dat je kind op een bepaald gebied wat moeite heeft om mee te komen met het team, praat hier dan over met de coach. Samen kun je tot een oplossing komen. </a:t>
            </a:r>
          </a:p>
        </p:txBody>
      </p:sp>
      <p:pic>
        <p:nvPicPr>
          <p:cNvPr id="5" name="Afbeelding 4" descr="Afbeelding met tekst, teken, geel&#10;&#10;Automatisch gegenereerde beschrijving">
            <a:extLst>
              <a:ext uri="{FF2B5EF4-FFF2-40B4-BE49-F238E27FC236}">
                <a16:creationId xmlns:a16="http://schemas.microsoft.com/office/drawing/2014/main" id="{AEFB2CE4-1BF1-425D-B91D-DD8E744338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705" y="1690688"/>
            <a:ext cx="6277365" cy="3976186"/>
          </a:xfrm>
          <a:prstGeom prst="rect">
            <a:avLst/>
          </a:prstGeom>
        </p:spPr>
      </p:pic>
    </p:spTree>
    <p:extLst>
      <p:ext uri="{BB962C8B-B14F-4D97-AF65-F5344CB8AC3E}">
        <p14:creationId xmlns:p14="http://schemas.microsoft.com/office/powerpoint/2010/main" val="338355524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1663E6A2C81548BB74467F0C6BFFFC" ma:contentTypeVersion="7" ma:contentTypeDescription="Een nieuw document maken." ma:contentTypeScope="" ma:versionID="6e5f2d1f4e1b8326e50be74f9804a1f7">
  <xsd:schema xmlns:xsd="http://www.w3.org/2001/XMLSchema" xmlns:xs="http://www.w3.org/2001/XMLSchema" xmlns:p="http://schemas.microsoft.com/office/2006/metadata/properties" xmlns:ns3="438f7252-f7ae-40f8-8abf-64609f3c17b4" targetNamespace="http://schemas.microsoft.com/office/2006/metadata/properties" ma:root="true" ma:fieldsID="45ca64f0048e0cfaee63e31d2eeaed74" ns3:_="">
    <xsd:import namespace="438f7252-f7ae-40f8-8abf-64609f3c17b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8f7252-f7ae-40f8-8abf-64609f3c17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7A77FAC-AEE3-4531-A980-64F5594073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8f7252-f7ae-40f8-8abf-64609f3c17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D4F10C6-36BF-4DDF-95D5-BB00C4D6ECA7}">
  <ds:schemaRefs>
    <ds:schemaRef ds:uri="http://schemas.microsoft.com/sharepoint/v3/contenttype/forms"/>
  </ds:schemaRefs>
</ds:datastoreItem>
</file>

<file path=customXml/itemProps3.xml><?xml version="1.0" encoding="utf-8"?>
<ds:datastoreItem xmlns:ds="http://schemas.openxmlformats.org/officeDocument/2006/customXml" ds:itemID="{031505AA-ADF7-484F-BED9-7615ECC8488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1928</TotalTime>
  <Words>1928</Words>
  <Application>Microsoft Office PowerPoint</Application>
  <PresentationFormat>Breedbeeld</PresentationFormat>
  <Paragraphs>201</Paragraphs>
  <Slides>33</Slides>
  <Notes>31</Notes>
  <HiddenSlides>0</HiddenSlides>
  <MMClips>3</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33</vt:i4>
      </vt:variant>
    </vt:vector>
  </HeadingPairs>
  <TitlesOfParts>
    <vt:vector size="38" baseType="lpstr">
      <vt:lpstr>Arial</vt:lpstr>
      <vt:lpstr>Calibri</vt:lpstr>
      <vt:lpstr>Calibri Light</vt:lpstr>
      <vt:lpstr>Verdana</vt:lpstr>
      <vt:lpstr>Kantoorthema</vt:lpstr>
      <vt:lpstr>PowerPoint-presentatie</vt:lpstr>
      <vt:lpstr>Wat gaan we bespreken?</vt:lpstr>
      <vt:lpstr>6 X VOORUIT IN HOCKEY</vt:lpstr>
      <vt:lpstr>PowerPoint-presentatie</vt:lpstr>
      <vt:lpstr>1. Beter hockey begint bij jezelf </vt:lpstr>
      <vt:lpstr>2. Herken en stimuleer unieke kwaliteiten</vt:lpstr>
      <vt:lpstr>3. Voor iedere leeftijd een passende belasting</vt:lpstr>
      <vt:lpstr>4. Bijdrage leveren aan het team</vt:lpstr>
      <vt:lpstr>5. Ondersteun continu leren</vt:lpstr>
      <vt:lpstr>6. Sport en privé in balans</vt:lpstr>
      <vt:lpstr>PowerPoint-presentatie</vt:lpstr>
      <vt:lpstr>Hoe willen we binnen en buiten het veld met elkaar omgaan?</vt:lpstr>
      <vt:lpstr>Vraag het je kind</vt:lpstr>
      <vt:lpstr>PowerPoint-presentatie</vt:lpstr>
      <vt:lpstr>Sportiviteit op onze vereniging</vt:lpstr>
      <vt:lpstr>Overige afspraken op onze vereniging</vt:lpstr>
      <vt:lpstr>De belangrijkste  spelregels</vt:lpstr>
      <vt:lpstr>Wat heb je nodig?</vt:lpstr>
      <vt:lpstr>Wat heeft een keeper nodig?</vt:lpstr>
      <vt:lpstr>Speelvorm, -veld en -tijd</vt:lpstr>
      <vt:lpstr>Waar kan een scheidsrechter voor fluiten?</vt:lpstr>
      <vt:lpstr>Wanneer is de bal uit?</vt:lpstr>
      <vt:lpstr>Wanneer is het een doelpunt?</vt:lpstr>
      <vt:lpstr>Vrije slag</vt:lpstr>
      <vt:lpstr>De strafcorner</vt:lpstr>
      <vt:lpstr>Speelbegeleider of scheids-rechter?</vt:lpstr>
      <vt:lpstr>Speelbegeleider worden?</vt:lpstr>
      <vt:lpstr>PowerPoint-presentatie</vt:lpstr>
      <vt:lpstr>Maak van je spelers een team</vt:lpstr>
      <vt:lpstr>Maak van de ouders een groep</vt:lpstr>
      <vt:lpstr>Een beetje opvoeder</vt:lpstr>
      <vt:lpstr>Trainer of coach worden?</vt:lpstr>
      <vt:lpstr>Hartelijk dank  voor de  aandacht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Yvette van de Graaf</dc:creator>
  <cp:lastModifiedBy>Agnes de Kuijper</cp:lastModifiedBy>
  <cp:revision>16</cp:revision>
  <cp:lastPrinted>2019-09-03T11:28:33Z</cp:lastPrinted>
  <dcterms:created xsi:type="dcterms:W3CDTF">2019-08-28T06:59:46Z</dcterms:created>
  <dcterms:modified xsi:type="dcterms:W3CDTF">2023-08-03T09:28:32Z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0x010100391663E6A2C81548BB74467F0C6BFFFC</vt:lpwstr>
  </property>
</Properties>
</file>