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1" r:id="rId2"/>
    <p:sldId id="260" r:id="rId3"/>
    <p:sldId id="258" r:id="rId4"/>
    <p:sldId id="264" r:id="rId5"/>
    <p:sldId id="263" r:id="rId6"/>
    <p:sldId id="256" r:id="rId7"/>
    <p:sldId id="257" r:id="rId8"/>
    <p:sldId id="259" r:id="rId9"/>
    <p:sldId id="262" r:id="rId10"/>
    <p:sldId id="266" r:id="rId11"/>
    <p:sldId id="268" r:id="rId12"/>
    <p:sldId id="267" r:id="rId13"/>
    <p:sldId id="269" r:id="rId14"/>
    <p:sldId id="270"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BBC37-958D-4E61-B372-253603BFBAB8}" type="datetimeFigureOut">
              <a:rPr lang="nl-NL" smtClean="0"/>
              <a:t>20-9-2019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F5DDF-CCFA-4578-A0BA-15351488616A}" type="slidenum">
              <a:rPr lang="nl-NL" smtClean="0"/>
              <a:t>‹nr.›</a:t>
            </a:fld>
            <a:endParaRPr lang="nl-NL"/>
          </a:p>
        </p:txBody>
      </p:sp>
    </p:spTree>
    <p:extLst>
      <p:ext uri="{BB962C8B-B14F-4D97-AF65-F5344CB8AC3E}">
        <p14:creationId xmlns:p14="http://schemas.microsoft.com/office/powerpoint/2010/main" val="353712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a:t>Klik om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6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BC045177-7BA9-4734-B0E3-6AE711B79064}" type="datetimeFigureOut">
              <a:rPr lang="nl-NL" smtClean="0"/>
              <a:t>20-9-2019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88375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191239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87600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3230190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99799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2428130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291142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327932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406625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a:t>Klik om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C045177-7BA9-4734-B0E3-6AE711B79064}" type="datetimeFigureOut">
              <a:rPr lang="nl-NL" smtClean="0"/>
              <a:t>20-9-2019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299302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C045177-7BA9-4734-B0E3-6AE711B79064}" type="datetimeFigureOut">
              <a:rPr lang="nl-NL" smtClean="0"/>
              <a:t>20-9-2019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45928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C045177-7BA9-4734-B0E3-6AE711B79064}" type="datetimeFigureOut">
              <a:rPr lang="nl-NL" smtClean="0"/>
              <a:t>20-9-2019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129137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C045177-7BA9-4734-B0E3-6AE711B79064}" type="datetimeFigureOut">
              <a:rPr lang="nl-NL" smtClean="0"/>
              <a:t>20-9-2019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28527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45177-7BA9-4734-B0E3-6AE711B79064}" type="datetimeFigureOut">
              <a:rPr lang="nl-NL" smtClean="0"/>
              <a:t>20-9-2019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113275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C045177-7BA9-4734-B0E3-6AE711B79064}" type="datetimeFigureOut">
              <a:rPr lang="nl-NL" smtClean="0"/>
              <a:t>20-9-2019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175548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C045177-7BA9-4734-B0E3-6AE711B79064}" type="datetimeFigureOut">
              <a:rPr lang="nl-NL" smtClean="0"/>
              <a:t>20-9-2019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848F3E7-60A3-4649-8676-4933A5FC0AFF}" type="slidenum">
              <a:rPr lang="nl-NL" smtClean="0"/>
              <a:t>‹nr.›</a:t>
            </a:fld>
            <a:endParaRPr lang="nl-NL"/>
          </a:p>
        </p:txBody>
      </p:sp>
    </p:spTree>
    <p:extLst>
      <p:ext uri="{BB962C8B-B14F-4D97-AF65-F5344CB8AC3E}">
        <p14:creationId xmlns:p14="http://schemas.microsoft.com/office/powerpoint/2010/main" val="241524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rgbClr val="237EAC"/>
            </a:gs>
            <a:gs pos="7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C045177-7BA9-4734-B0E3-6AE711B79064}" type="datetimeFigureOut">
              <a:rPr lang="nl-NL" smtClean="0"/>
              <a:t>20-9-2019</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848F3E7-60A3-4649-8676-4933A5FC0AFF}" type="slidenum">
              <a:rPr lang="nl-NL" smtClean="0"/>
              <a:t>‹nr.›</a:t>
            </a:fld>
            <a:endParaRPr lang="nl-NL"/>
          </a:p>
        </p:txBody>
      </p:sp>
    </p:spTree>
    <p:extLst>
      <p:ext uri="{BB962C8B-B14F-4D97-AF65-F5344CB8AC3E}">
        <p14:creationId xmlns:p14="http://schemas.microsoft.com/office/powerpoint/2010/main" val="2024709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BE642-D21B-456C-93EA-02DEB1C5470D}"/>
              </a:ext>
            </a:extLst>
          </p:cNvPr>
          <p:cNvSpPr>
            <a:spLocks noGrp="1"/>
          </p:cNvSpPr>
          <p:nvPr>
            <p:ph type="ctrTitle"/>
          </p:nvPr>
        </p:nvSpPr>
        <p:spPr>
          <a:xfrm>
            <a:off x="1557337" y="2552700"/>
            <a:ext cx="9077325" cy="1752600"/>
          </a:xfrm>
        </p:spPr>
        <p:txBody>
          <a:bodyPr anchor="ctr">
            <a:normAutofit/>
          </a:bodyPr>
          <a:lstStyle/>
          <a:p>
            <a:pPr algn="ctr"/>
            <a:r>
              <a:rPr lang="nl-NL" b="1" dirty="0">
                <a:solidFill>
                  <a:srgbClr val="002060"/>
                </a:solidFill>
              </a:rPr>
              <a:t>Spelregels SEIZOEN </a:t>
            </a:r>
            <a:br>
              <a:rPr lang="nl-NL" b="1" dirty="0">
                <a:solidFill>
                  <a:srgbClr val="002060"/>
                </a:solidFill>
              </a:rPr>
            </a:br>
            <a:r>
              <a:rPr lang="nl-NL" b="1" dirty="0">
                <a:solidFill>
                  <a:srgbClr val="002060"/>
                </a:solidFill>
              </a:rPr>
              <a:t>2019-2020</a:t>
            </a:r>
          </a:p>
        </p:txBody>
      </p:sp>
    </p:spTree>
    <p:extLst>
      <p:ext uri="{BB962C8B-B14F-4D97-AF65-F5344CB8AC3E}">
        <p14:creationId xmlns:p14="http://schemas.microsoft.com/office/powerpoint/2010/main" val="798703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A50705B-58F9-46AD-99A0-43E47156D923}"/>
              </a:ext>
            </a:extLst>
          </p:cNvPr>
          <p:cNvSpPr txBox="1"/>
          <p:nvPr/>
        </p:nvSpPr>
        <p:spPr>
          <a:xfrm>
            <a:off x="5037857" y="301841"/>
            <a:ext cx="1329210" cy="461665"/>
          </a:xfrm>
          <a:prstGeom prst="rect">
            <a:avLst/>
          </a:prstGeom>
          <a:noFill/>
        </p:spPr>
        <p:txBody>
          <a:bodyPr wrap="none" rtlCol="0">
            <a:spAutoFit/>
          </a:bodyPr>
          <a:lstStyle/>
          <a:p>
            <a:r>
              <a:rPr lang="nl-NL" sz="2400" b="1" dirty="0">
                <a:solidFill>
                  <a:srgbClr val="002060"/>
                </a:solidFill>
              </a:rPr>
              <a:t>Rolstoel</a:t>
            </a:r>
          </a:p>
        </p:txBody>
      </p:sp>
      <p:sp>
        <p:nvSpPr>
          <p:cNvPr id="5" name="Tekstvak 4">
            <a:extLst>
              <a:ext uri="{FF2B5EF4-FFF2-40B4-BE49-F238E27FC236}">
                <a16:creationId xmlns:a16="http://schemas.microsoft.com/office/drawing/2014/main" id="{0A45C811-A4FC-47C6-804B-3E1841A824F4}"/>
              </a:ext>
            </a:extLst>
          </p:cNvPr>
          <p:cNvSpPr txBox="1"/>
          <p:nvPr/>
        </p:nvSpPr>
        <p:spPr>
          <a:xfrm>
            <a:off x="665826" y="763506"/>
            <a:ext cx="11150353" cy="618630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nl-NL" b="1" dirty="0">
                <a:solidFill>
                  <a:srgbClr val="002060"/>
                </a:solidFill>
              </a:rPr>
              <a:t>Beschermbeugel met het hart op 11 centimeter hoog.</a:t>
            </a:r>
          </a:p>
          <a:p>
            <a:pPr marL="285750" indent="-285750">
              <a:lnSpc>
                <a:spcPct val="200000"/>
              </a:lnSpc>
              <a:buFont typeface="Arial" panose="020B0604020202020204" pitchFamily="34" charset="0"/>
              <a:buChar char="•"/>
            </a:pPr>
            <a:r>
              <a:rPr lang="nl-NL" b="1" dirty="0">
                <a:solidFill>
                  <a:srgbClr val="002060"/>
                </a:solidFill>
              </a:rPr>
              <a:t>Voetenplank mag op elke gewenste hoogte worden gezet.</a:t>
            </a:r>
          </a:p>
          <a:p>
            <a:pPr marL="285750" indent="-285750">
              <a:lnSpc>
                <a:spcPct val="200000"/>
              </a:lnSpc>
              <a:buFont typeface="Arial" panose="020B0604020202020204" pitchFamily="34" charset="0"/>
              <a:buChar char="•"/>
            </a:pPr>
            <a:r>
              <a:rPr lang="nl-NL" b="1" dirty="0">
                <a:solidFill>
                  <a:srgbClr val="002060"/>
                </a:solidFill>
              </a:rPr>
              <a:t>Wielen zijn voorzien van wielplaten</a:t>
            </a:r>
          </a:p>
          <a:p>
            <a:pPr marL="285750" indent="-285750">
              <a:lnSpc>
                <a:spcPct val="200000"/>
              </a:lnSpc>
              <a:buFont typeface="Arial" panose="020B0604020202020204" pitchFamily="34" charset="0"/>
              <a:buChar char="•"/>
            </a:pPr>
            <a:r>
              <a:rPr lang="nl-NL" b="1" dirty="0">
                <a:solidFill>
                  <a:srgbClr val="002060"/>
                </a:solidFill>
              </a:rPr>
              <a:t>Geen onnodige onderdelen bevestigd aan de rolstoel.**</a:t>
            </a:r>
          </a:p>
          <a:p>
            <a:pPr marL="285750" indent="-285750">
              <a:lnSpc>
                <a:spcPct val="200000"/>
              </a:lnSpc>
              <a:buFont typeface="Arial" panose="020B0604020202020204" pitchFamily="34" charset="0"/>
              <a:buChar char="•"/>
            </a:pPr>
            <a:r>
              <a:rPr lang="nl-NL" b="1" dirty="0">
                <a:solidFill>
                  <a:srgbClr val="002060"/>
                </a:solidFill>
              </a:rPr>
              <a:t>Voeten binnen beschermbeugel houden.</a:t>
            </a:r>
          </a:p>
          <a:p>
            <a:pPr marL="285750" indent="-285750">
              <a:lnSpc>
                <a:spcPct val="200000"/>
              </a:lnSpc>
              <a:buFont typeface="Arial" panose="020B0604020202020204" pitchFamily="34" charset="0"/>
              <a:buChar char="•"/>
            </a:pPr>
            <a:r>
              <a:rPr lang="nl-NL" b="1" dirty="0">
                <a:solidFill>
                  <a:srgbClr val="002060"/>
                </a:solidFill>
              </a:rPr>
              <a:t>Kiepwieltjes mogen niet buiten het bereik van de grote wielen uitsteken (tennis rolstoel)</a:t>
            </a:r>
          </a:p>
          <a:p>
            <a:pPr marL="285750" indent="-285750">
              <a:lnSpc>
                <a:spcPct val="200000"/>
              </a:lnSpc>
              <a:buFont typeface="Arial" panose="020B0604020202020204" pitchFamily="34" charset="0"/>
              <a:buChar char="•"/>
            </a:pPr>
            <a:endParaRPr lang="nl-NL" b="1" dirty="0">
              <a:solidFill>
                <a:srgbClr val="002060"/>
              </a:solidFill>
            </a:endParaRPr>
          </a:p>
          <a:p>
            <a:pPr marL="285750" indent="-285750">
              <a:buFont typeface="Arial" panose="020B0604020202020204" pitchFamily="34" charset="0"/>
              <a:buChar char="•"/>
            </a:pPr>
            <a:r>
              <a:rPr lang="nl-NL" b="1" dirty="0">
                <a:solidFill>
                  <a:srgbClr val="002060"/>
                </a:solidFill>
              </a:rPr>
              <a:t>** Keepers in de hoofdklasse en overgangsklasse/ 1</a:t>
            </a:r>
            <a:r>
              <a:rPr lang="nl-NL" b="1" baseline="30000" dirty="0">
                <a:solidFill>
                  <a:srgbClr val="002060"/>
                </a:solidFill>
              </a:rPr>
              <a:t>e</a:t>
            </a:r>
            <a:r>
              <a:rPr lang="nl-NL" b="1" dirty="0">
                <a:solidFill>
                  <a:srgbClr val="002060"/>
                </a:solidFill>
              </a:rPr>
              <a:t> klasse mogen de rolstoel voorzien van extra materiaal zolang dit 	 de rolstoel niet groter maakt en het binnen de beugels valt. </a:t>
            </a:r>
          </a:p>
          <a:p>
            <a:pPr marL="285750" indent="-285750">
              <a:lnSpc>
                <a:spcPct val="200000"/>
              </a:lnSpc>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91579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fbeeldingsresultaat voor sportrolstoel">
            <a:extLst>
              <a:ext uri="{FF2B5EF4-FFF2-40B4-BE49-F238E27FC236}">
                <a16:creationId xmlns:a16="http://schemas.microsoft.com/office/drawing/2014/main" id="{A786FA6C-AD4D-42A9-8302-A3264970C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809" y="952129"/>
            <a:ext cx="42862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9137613-3B8B-42E7-A6A5-FC0E648C6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16" y="933265"/>
            <a:ext cx="4781364" cy="47813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met pijl 6">
            <a:extLst>
              <a:ext uri="{FF2B5EF4-FFF2-40B4-BE49-F238E27FC236}">
                <a16:creationId xmlns:a16="http://schemas.microsoft.com/office/drawing/2014/main" id="{88A42713-D275-42F3-ABE2-7FA377C8F931}"/>
              </a:ext>
            </a:extLst>
          </p:cNvPr>
          <p:cNvCxnSpPr>
            <a:cxnSpLocks/>
          </p:cNvCxnSpPr>
          <p:nvPr/>
        </p:nvCxnSpPr>
        <p:spPr>
          <a:xfrm>
            <a:off x="1012053" y="3036163"/>
            <a:ext cx="111897" cy="1135787"/>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cxnSp>
        <p:nvCxnSpPr>
          <p:cNvPr id="11" name="Rechte verbindingslijn met pijl 10">
            <a:extLst>
              <a:ext uri="{FF2B5EF4-FFF2-40B4-BE49-F238E27FC236}">
                <a16:creationId xmlns:a16="http://schemas.microsoft.com/office/drawing/2014/main" id="{4112A31B-2A14-414E-A814-2B9EB760F257}"/>
              </a:ext>
            </a:extLst>
          </p:cNvPr>
          <p:cNvCxnSpPr>
            <a:cxnSpLocks/>
          </p:cNvCxnSpPr>
          <p:nvPr/>
        </p:nvCxnSpPr>
        <p:spPr>
          <a:xfrm flipV="1">
            <a:off x="7648575" y="4642096"/>
            <a:ext cx="1390650" cy="301379"/>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cxnSp>
        <p:nvCxnSpPr>
          <p:cNvPr id="17" name="Rechte verbindingslijn met pijl 16">
            <a:extLst>
              <a:ext uri="{FF2B5EF4-FFF2-40B4-BE49-F238E27FC236}">
                <a16:creationId xmlns:a16="http://schemas.microsoft.com/office/drawing/2014/main" id="{210F00CF-B7E9-4CBE-B34F-0757EF5D87B4}"/>
              </a:ext>
            </a:extLst>
          </p:cNvPr>
          <p:cNvCxnSpPr>
            <a:cxnSpLocks/>
          </p:cNvCxnSpPr>
          <p:nvPr/>
        </p:nvCxnSpPr>
        <p:spPr>
          <a:xfrm flipV="1">
            <a:off x="2654423" y="4943475"/>
            <a:ext cx="310719" cy="1633113"/>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cxnSp>
        <p:nvCxnSpPr>
          <p:cNvPr id="20" name="Rechte verbindingslijn met pijl 19">
            <a:extLst>
              <a:ext uri="{FF2B5EF4-FFF2-40B4-BE49-F238E27FC236}">
                <a16:creationId xmlns:a16="http://schemas.microsoft.com/office/drawing/2014/main" id="{D09E3660-3A2E-4FE8-8965-610C5C22731B}"/>
              </a:ext>
            </a:extLst>
          </p:cNvPr>
          <p:cNvCxnSpPr>
            <a:cxnSpLocks/>
          </p:cNvCxnSpPr>
          <p:nvPr/>
        </p:nvCxnSpPr>
        <p:spPr>
          <a:xfrm>
            <a:off x="6933459" y="1979256"/>
            <a:ext cx="610480" cy="641413"/>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cxnSp>
        <p:nvCxnSpPr>
          <p:cNvPr id="23" name="Rechte verbindingslijn met pijl 22">
            <a:extLst>
              <a:ext uri="{FF2B5EF4-FFF2-40B4-BE49-F238E27FC236}">
                <a16:creationId xmlns:a16="http://schemas.microsoft.com/office/drawing/2014/main" id="{FBEA6C68-0455-472F-A1EB-A170C87AE30C}"/>
              </a:ext>
            </a:extLst>
          </p:cNvPr>
          <p:cNvCxnSpPr>
            <a:cxnSpLocks/>
          </p:cNvCxnSpPr>
          <p:nvPr/>
        </p:nvCxnSpPr>
        <p:spPr>
          <a:xfrm>
            <a:off x="1803646" y="952129"/>
            <a:ext cx="111897" cy="1135787"/>
          </a:xfrm>
          <a:prstGeom prst="straightConnector1">
            <a:avLst/>
          </a:prstGeom>
          <a:ln w="47625">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7636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fbeeldingsresultaat voor sportrolstoel double performance">
            <a:extLst>
              <a:ext uri="{FF2B5EF4-FFF2-40B4-BE49-F238E27FC236}">
                <a16:creationId xmlns:a16="http://schemas.microsoft.com/office/drawing/2014/main" id="{8FD5BA77-8A54-4709-A648-B1F83338F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094" y="914398"/>
            <a:ext cx="6095999" cy="457199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9B31D7E4-E72C-4BCC-B10D-B207D3A55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60" y="914398"/>
            <a:ext cx="4594196" cy="4594196"/>
          </a:xfrm>
          <a:prstGeom prst="rect">
            <a:avLst/>
          </a:prstGeom>
        </p:spPr>
      </p:pic>
      <p:cxnSp>
        <p:nvCxnSpPr>
          <p:cNvPr id="7" name="Rechte verbindingslijn met pijl 6">
            <a:extLst>
              <a:ext uri="{FF2B5EF4-FFF2-40B4-BE49-F238E27FC236}">
                <a16:creationId xmlns:a16="http://schemas.microsoft.com/office/drawing/2014/main" id="{CC7A5E50-38AA-4D78-AF90-6682F41DED18}"/>
              </a:ext>
            </a:extLst>
          </p:cNvPr>
          <p:cNvCxnSpPr>
            <a:cxnSpLocks/>
          </p:cNvCxnSpPr>
          <p:nvPr/>
        </p:nvCxnSpPr>
        <p:spPr>
          <a:xfrm flipH="1" flipV="1">
            <a:off x="4343400" y="4939823"/>
            <a:ext cx="123825" cy="1238250"/>
          </a:xfrm>
          <a:prstGeom prst="straightConnector1">
            <a:avLst/>
          </a:prstGeom>
          <a:ln w="44450">
            <a:solidFill>
              <a:schemeClr val="accent4">
                <a:lumMod val="7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2" name="Rechte verbindingslijn met pijl 11">
            <a:extLst>
              <a:ext uri="{FF2B5EF4-FFF2-40B4-BE49-F238E27FC236}">
                <a16:creationId xmlns:a16="http://schemas.microsoft.com/office/drawing/2014/main" id="{6A0974EF-718F-4B86-A8D0-EC88CC22A9DF}"/>
              </a:ext>
            </a:extLst>
          </p:cNvPr>
          <p:cNvCxnSpPr>
            <a:cxnSpLocks/>
          </p:cNvCxnSpPr>
          <p:nvPr/>
        </p:nvCxnSpPr>
        <p:spPr>
          <a:xfrm flipH="1" flipV="1">
            <a:off x="9105900" y="4991100"/>
            <a:ext cx="123825" cy="1238250"/>
          </a:xfrm>
          <a:prstGeom prst="straightConnector1">
            <a:avLst/>
          </a:prstGeom>
          <a:ln w="44450">
            <a:solidFill>
              <a:schemeClr val="accent4">
                <a:lumMod val="7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3" name="Rechte verbindingslijn met pijl 12">
            <a:extLst>
              <a:ext uri="{FF2B5EF4-FFF2-40B4-BE49-F238E27FC236}">
                <a16:creationId xmlns:a16="http://schemas.microsoft.com/office/drawing/2014/main" id="{5C3359F1-A792-4E28-AC10-5AA6EA3DCEA5}"/>
              </a:ext>
            </a:extLst>
          </p:cNvPr>
          <p:cNvCxnSpPr>
            <a:cxnSpLocks/>
          </p:cNvCxnSpPr>
          <p:nvPr/>
        </p:nvCxnSpPr>
        <p:spPr>
          <a:xfrm flipH="1" flipV="1">
            <a:off x="1598119" y="4371975"/>
            <a:ext cx="123825" cy="1238250"/>
          </a:xfrm>
          <a:prstGeom prst="straightConnector1">
            <a:avLst/>
          </a:prstGeom>
          <a:ln w="44450">
            <a:solidFill>
              <a:schemeClr val="accent4">
                <a:lumMod val="7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17" name="Rechte verbindingslijn met pijl 16">
            <a:extLst>
              <a:ext uri="{FF2B5EF4-FFF2-40B4-BE49-F238E27FC236}">
                <a16:creationId xmlns:a16="http://schemas.microsoft.com/office/drawing/2014/main" id="{2FBB238D-EE09-41FF-BD4E-1622616F3A2E}"/>
              </a:ext>
            </a:extLst>
          </p:cNvPr>
          <p:cNvCxnSpPr>
            <a:cxnSpLocks/>
          </p:cNvCxnSpPr>
          <p:nvPr/>
        </p:nvCxnSpPr>
        <p:spPr>
          <a:xfrm>
            <a:off x="666057" y="1722268"/>
            <a:ext cx="932062" cy="1"/>
          </a:xfrm>
          <a:prstGeom prst="straightConnector1">
            <a:avLst/>
          </a:prstGeom>
          <a:ln w="44450">
            <a:solidFill>
              <a:schemeClr val="accent4">
                <a:lumMod val="75000"/>
              </a:schemeClr>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9646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D2DCBEC6-D814-458D-BF93-E6EB790EDA9D}"/>
              </a:ext>
            </a:extLst>
          </p:cNvPr>
          <p:cNvSpPr txBox="1"/>
          <p:nvPr/>
        </p:nvSpPr>
        <p:spPr>
          <a:xfrm>
            <a:off x="5570856" y="665825"/>
            <a:ext cx="886781" cy="461665"/>
          </a:xfrm>
          <a:prstGeom prst="rect">
            <a:avLst/>
          </a:prstGeom>
          <a:noFill/>
        </p:spPr>
        <p:txBody>
          <a:bodyPr wrap="none" rtlCol="0">
            <a:spAutoFit/>
          </a:bodyPr>
          <a:lstStyle/>
          <a:p>
            <a:r>
              <a:rPr lang="nl-NL" sz="2400" b="1" dirty="0">
                <a:solidFill>
                  <a:srgbClr val="002060"/>
                </a:solidFill>
              </a:rPr>
              <a:t>Stick</a:t>
            </a:r>
          </a:p>
        </p:txBody>
      </p:sp>
      <p:sp>
        <p:nvSpPr>
          <p:cNvPr id="5" name="Tekstvak 4">
            <a:extLst>
              <a:ext uri="{FF2B5EF4-FFF2-40B4-BE49-F238E27FC236}">
                <a16:creationId xmlns:a16="http://schemas.microsoft.com/office/drawing/2014/main" id="{F7986C52-71E6-4301-94FB-E4C1D1660BC0}"/>
              </a:ext>
            </a:extLst>
          </p:cNvPr>
          <p:cNvSpPr txBox="1"/>
          <p:nvPr/>
        </p:nvSpPr>
        <p:spPr>
          <a:xfrm>
            <a:off x="470141" y="1211802"/>
            <a:ext cx="11425937"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dirty="0"/>
              <a:t>Moet IFF goedgekeurd zijn en voorzien zijn van een gripmarkering</a:t>
            </a:r>
          </a:p>
          <a:p>
            <a:pPr marL="285750" indent="-285750">
              <a:lnSpc>
                <a:spcPct val="150000"/>
              </a:lnSpc>
              <a:buFont typeface="Arial" panose="020B0604020202020204" pitchFamily="34" charset="0"/>
              <a:buChar char="•"/>
            </a:pPr>
            <a:r>
              <a:rPr lang="nl-NL" dirty="0"/>
              <a:t>Maximale lengte van de schacht is 112 centimeter gemeten vanaf het blad</a:t>
            </a:r>
          </a:p>
          <a:p>
            <a:pPr marL="285750" indent="-285750">
              <a:lnSpc>
                <a:spcPct val="150000"/>
              </a:lnSpc>
              <a:buFont typeface="Arial" panose="020B0604020202020204" pitchFamily="34" charset="0"/>
              <a:buChar char="•"/>
            </a:pPr>
            <a:r>
              <a:rPr lang="nl-NL" dirty="0"/>
              <a:t>Bladhoogte maximaal 8 centimeter / lengte maximaal 27 centimeter / dikte tussen 0.8cm en 2 cm</a:t>
            </a:r>
          </a:p>
          <a:p>
            <a:pPr marL="285750" indent="-285750">
              <a:lnSpc>
                <a:spcPct val="150000"/>
              </a:lnSpc>
              <a:buFont typeface="Arial" panose="020B0604020202020204" pitchFamily="34" charset="0"/>
              <a:buChar char="•"/>
            </a:pPr>
            <a:r>
              <a:rPr lang="nl-NL" dirty="0"/>
              <a:t>Kromming van het blad maximaal 30mm.</a:t>
            </a:r>
          </a:p>
          <a:p>
            <a:pPr marL="285750" indent="-285750">
              <a:lnSpc>
                <a:spcPct val="150000"/>
              </a:lnSpc>
              <a:buFont typeface="Arial" panose="020B0604020202020204" pitchFamily="34" charset="0"/>
              <a:buChar char="•"/>
            </a:pPr>
            <a:r>
              <a:rPr lang="nl-NL" dirty="0"/>
              <a:t>Het blad moet deugdelijk zijn bevestigd aan de schacht. Zonder dat schroeven uitsteken etc.</a:t>
            </a:r>
          </a:p>
          <a:p>
            <a:pPr marL="285750" indent="-285750">
              <a:lnSpc>
                <a:spcPct val="150000"/>
              </a:lnSpc>
              <a:buFont typeface="Arial" panose="020B0604020202020204" pitchFamily="34" charset="0"/>
              <a:buChar char="•"/>
            </a:pPr>
            <a:r>
              <a:rPr lang="nl-NL" dirty="0"/>
              <a:t>Scheuren / scherpe hoeken / uitstekende delen </a:t>
            </a:r>
            <a:r>
              <a:rPr lang="nl-NL" dirty="0" err="1"/>
              <a:t>etc</a:t>
            </a:r>
            <a:r>
              <a:rPr lang="nl-NL" dirty="0"/>
              <a:t> is direct stick wisselen.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20347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t Pipe Raw Concept 27 Jab Round Rechts">
            <a:extLst>
              <a:ext uri="{FF2B5EF4-FFF2-40B4-BE49-F238E27FC236}">
                <a16:creationId xmlns:a16="http://schemas.microsoft.com/office/drawing/2014/main" id="{2348DFEC-AC07-4E9C-B34C-27BA43D73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237" y="127163"/>
            <a:ext cx="7048870" cy="62656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a:extLst>
              <a:ext uri="{FF2B5EF4-FFF2-40B4-BE49-F238E27FC236}">
                <a16:creationId xmlns:a16="http://schemas.microsoft.com/office/drawing/2014/main" id="{5A36962B-0C19-4A4E-BE01-D68F45F8186A}"/>
              </a:ext>
            </a:extLst>
          </p:cNvPr>
          <p:cNvCxnSpPr>
            <a:cxnSpLocks/>
          </p:cNvCxnSpPr>
          <p:nvPr/>
        </p:nvCxnSpPr>
        <p:spPr>
          <a:xfrm>
            <a:off x="4421079" y="3429000"/>
            <a:ext cx="1182951" cy="776195"/>
          </a:xfrm>
          <a:prstGeom prst="straightConnector1">
            <a:avLst/>
          </a:prstGeom>
          <a:ln w="44450">
            <a:solidFill>
              <a:schemeClr val="accent4">
                <a:lumMod val="7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7" name="Rechte verbindingslijn met pijl 6">
            <a:extLst>
              <a:ext uri="{FF2B5EF4-FFF2-40B4-BE49-F238E27FC236}">
                <a16:creationId xmlns:a16="http://schemas.microsoft.com/office/drawing/2014/main" id="{B1DA8BCE-1C0F-4A5F-8A67-F97474FE744B}"/>
              </a:ext>
            </a:extLst>
          </p:cNvPr>
          <p:cNvCxnSpPr>
            <a:cxnSpLocks/>
          </p:cNvCxnSpPr>
          <p:nvPr/>
        </p:nvCxnSpPr>
        <p:spPr>
          <a:xfrm flipV="1">
            <a:off x="4915271" y="346229"/>
            <a:ext cx="4139952" cy="5351895"/>
          </a:xfrm>
          <a:prstGeom prst="straightConnector1">
            <a:avLst/>
          </a:prstGeom>
          <a:ln w="44450">
            <a:solidFill>
              <a:schemeClr val="accent4">
                <a:lumMod val="75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10" name="Ovaal 9">
            <a:extLst>
              <a:ext uri="{FF2B5EF4-FFF2-40B4-BE49-F238E27FC236}">
                <a16:creationId xmlns:a16="http://schemas.microsoft.com/office/drawing/2014/main" id="{147970E3-1580-419F-997A-074937B10916}"/>
              </a:ext>
            </a:extLst>
          </p:cNvPr>
          <p:cNvSpPr/>
          <p:nvPr/>
        </p:nvSpPr>
        <p:spPr>
          <a:xfrm>
            <a:off x="2787589" y="5362576"/>
            <a:ext cx="1993962" cy="1098372"/>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43802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40DA17F-E6A1-4AC6-B000-4FD7499F7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537" y="928687"/>
            <a:ext cx="8924925" cy="5000625"/>
          </a:xfrm>
          <a:prstGeom prst="rect">
            <a:avLst/>
          </a:prstGeom>
        </p:spPr>
      </p:pic>
    </p:spTree>
    <p:extLst>
      <p:ext uri="{BB962C8B-B14F-4D97-AF65-F5344CB8AC3E}">
        <p14:creationId xmlns:p14="http://schemas.microsoft.com/office/powerpoint/2010/main" val="59662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6D56D0F1-3F37-42E0-AB66-3D143C4B6C97}"/>
              </a:ext>
            </a:extLst>
          </p:cNvPr>
          <p:cNvGraphicFramePr>
            <a:graphicFrameLocks noGrp="1"/>
          </p:cNvGraphicFramePr>
          <p:nvPr>
            <p:extLst>
              <p:ext uri="{D42A27DB-BD31-4B8C-83A1-F6EECF244321}">
                <p14:modId xmlns:p14="http://schemas.microsoft.com/office/powerpoint/2010/main" val="3880395942"/>
              </p:ext>
            </p:extLst>
          </p:nvPr>
        </p:nvGraphicFramePr>
        <p:xfrm>
          <a:off x="585785" y="1028641"/>
          <a:ext cx="10977565" cy="5734109"/>
        </p:xfrm>
        <a:graphic>
          <a:graphicData uri="http://schemas.openxmlformats.org/drawingml/2006/table">
            <a:tbl>
              <a:tblPr firstRow="1" bandRow="1">
                <a:tableStyleId>{5C22544A-7EE6-4342-B048-85BDC9FD1C3A}</a:tableStyleId>
              </a:tblPr>
              <a:tblGrid>
                <a:gridCol w="4626538">
                  <a:extLst>
                    <a:ext uri="{9D8B030D-6E8A-4147-A177-3AD203B41FA5}">
                      <a16:colId xmlns:a16="http://schemas.microsoft.com/office/drawing/2014/main" val="1035310438"/>
                    </a:ext>
                  </a:extLst>
                </a:gridCol>
                <a:gridCol w="6351027">
                  <a:extLst>
                    <a:ext uri="{9D8B030D-6E8A-4147-A177-3AD203B41FA5}">
                      <a16:colId xmlns:a16="http://schemas.microsoft.com/office/drawing/2014/main" val="3713180720"/>
                    </a:ext>
                  </a:extLst>
                </a:gridCol>
              </a:tblGrid>
              <a:tr h="1547400">
                <a:tc>
                  <a:txBody>
                    <a:bodyPr/>
                    <a:lstStyle/>
                    <a:p>
                      <a:pPr algn="ctr"/>
                      <a:r>
                        <a:rPr lang="nl-NL" sz="1600" b="1" dirty="0">
                          <a:solidFill>
                            <a:schemeClr val="tx1"/>
                          </a:solidFill>
                        </a:rPr>
                        <a:t>HOOFDKLASSE</a:t>
                      </a:r>
                    </a:p>
                  </a:txBody>
                  <a:tcPr anchor="ctr">
                    <a:noFill/>
                  </a:tcPr>
                </a:tc>
                <a:tc>
                  <a:txBody>
                    <a:bodyPr/>
                    <a:lstStyle/>
                    <a:p>
                      <a:pPr algn="ctr"/>
                      <a:r>
                        <a:rPr lang="nl-NL" sz="1400" b="1" dirty="0">
                          <a:solidFill>
                            <a:srgbClr val="002060"/>
                          </a:solidFill>
                        </a:rPr>
                        <a:t>20 meter breed / 40 meter lang / Boarding 50 centimeter hoog</a:t>
                      </a:r>
                    </a:p>
                    <a:p>
                      <a:pPr algn="ctr"/>
                      <a:r>
                        <a:rPr lang="nl-NL" sz="1400" b="1" dirty="0">
                          <a:solidFill>
                            <a:srgbClr val="002060"/>
                          </a:solidFill>
                        </a:rPr>
                        <a:t>6 face-off plaatsen en 1 middenstip / Hoog goal in het veld</a:t>
                      </a:r>
                    </a:p>
                    <a:p>
                      <a:pPr algn="ctr"/>
                      <a:r>
                        <a:rPr lang="nl-NL" sz="1400" b="1" dirty="0">
                          <a:solidFill>
                            <a:srgbClr val="002060"/>
                          </a:solidFill>
                        </a:rPr>
                        <a:t>Keeperdoelgebied en </a:t>
                      </a:r>
                      <a:r>
                        <a:rPr lang="nl-NL" sz="1400" b="1" dirty="0" err="1">
                          <a:solidFill>
                            <a:srgbClr val="002060"/>
                          </a:solidFill>
                        </a:rPr>
                        <a:t>keepersbox</a:t>
                      </a:r>
                      <a:endParaRPr lang="nl-NL" sz="1400" b="1" dirty="0">
                        <a:solidFill>
                          <a:srgbClr val="002060"/>
                        </a:solidFill>
                      </a:endParaRPr>
                    </a:p>
                    <a:p>
                      <a:pPr algn="ctr"/>
                      <a:r>
                        <a:rPr lang="nl-NL" sz="1400" b="1" dirty="0">
                          <a:solidFill>
                            <a:srgbClr val="002060"/>
                          </a:solidFill>
                        </a:rPr>
                        <a:t>Wisselspelersvakken naast de wedstrijdtafel</a:t>
                      </a:r>
                    </a:p>
                    <a:p>
                      <a:pPr algn="ctr"/>
                      <a:r>
                        <a:rPr lang="nl-NL" sz="1400" b="1" dirty="0">
                          <a:solidFill>
                            <a:srgbClr val="002060"/>
                          </a:solidFill>
                        </a:rPr>
                        <a:t>Uitbal op plaats van uitgaan of aan korte zijde op face-off plaats.</a:t>
                      </a:r>
                    </a:p>
                    <a:p>
                      <a:pPr algn="ctr"/>
                      <a:r>
                        <a:rPr lang="nl-NL" sz="1400" b="1" dirty="0">
                          <a:solidFill>
                            <a:srgbClr val="002060"/>
                          </a:solidFill>
                        </a:rPr>
                        <a:t>Scoren toegestaan vanuit heel het veld en uit elke vrije slag</a:t>
                      </a:r>
                    </a:p>
                  </a:txBody>
                  <a:tcPr anchor="ctr">
                    <a:noFill/>
                  </a:tcPr>
                </a:tc>
                <a:extLst>
                  <a:ext uri="{0D108BD9-81ED-4DB2-BD59-A6C34878D82A}">
                    <a16:rowId xmlns:a16="http://schemas.microsoft.com/office/drawing/2014/main" val="1980317274"/>
                  </a:ext>
                </a:extLst>
              </a:tr>
              <a:tr h="1730990">
                <a:tc>
                  <a:txBody>
                    <a:bodyPr/>
                    <a:lstStyle/>
                    <a:p>
                      <a:pPr algn="ctr"/>
                      <a:r>
                        <a:rPr lang="nl-NL" sz="1600" b="1" dirty="0">
                          <a:solidFill>
                            <a:schemeClr val="tx1"/>
                          </a:solidFill>
                        </a:rPr>
                        <a:t>OVERGANGSKLASSE / 1</a:t>
                      </a:r>
                      <a:r>
                        <a:rPr lang="nl-NL" sz="1600" b="1" baseline="30000" dirty="0">
                          <a:solidFill>
                            <a:schemeClr val="tx1"/>
                          </a:solidFill>
                        </a:rPr>
                        <a:t>e</a:t>
                      </a:r>
                      <a:r>
                        <a:rPr lang="nl-NL" sz="1600" b="1" dirty="0">
                          <a:solidFill>
                            <a:schemeClr val="tx1"/>
                          </a:solidFill>
                        </a:rPr>
                        <a:t> KLASSE</a:t>
                      </a:r>
                    </a:p>
                  </a:txBody>
                  <a:tcPr anchor="ctr">
                    <a:noFill/>
                  </a:tcPr>
                </a:tc>
                <a:tc>
                  <a:txBody>
                    <a:bodyPr/>
                    <a:lstStyle/>
                    <a:p>
                      <a:pPr algn="ctr"/>
                      <a:r>
                        <a:rPr lang="nl-NL" sz="1400" b="1" dirty="0">
                          <a:solidFill>
                            <a:srgbClr val="002060"/>
                          </a:solidFill>
                        </a:rPr>
                        <a:t>16 meter breed / 26 meter lang / Boarding 20 centimeter hoog</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b="1" dirty="0">
                          <a:solidFill>
                            <a:srgbClr val="002060"/>
                          </a:solidFill>
                        </a:rPr>
                        <a:t>6 face-off plaatsen en 1 middenstip / Hoog goal in het veld</a:t>
                      </a:r>
                    </a:p>
                    <a:p>
                      <a:pPr algn="ctr"/>
                      <a:r>
                        <a:rPr lang="nl-NL" sz="1400" b="1" dirty="0">
                          <a:solidFill>
                            <a:srgbClr val="002060"/>
                          </a:solidFill>
                        </a:rPr>
                        <a:t>Keeperdoelgebied en </a:t>
                      </a:r>
                      <a:r>
                        <a:rPr lang="nl-NL" sz="1400" b="1" dirty="0" err="1">
                          <a:solidFill>
                            <a:srgbClr val="002060"/>
                          </a:solidFill>
                        </a:rPr>
                        <a:t>keepersbox</a:t>
                      </a:r>
                      <a:endParaRPr lang="nl-NL" sz="1400" b="1" dirty="0">
                        <a:solidFill>
                          <a:srgbClr val="00206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b="1" dirty="0">
                          <a:solidFill>
                            <a:srgbClr val="002060"/>
                          </a:solidFill>
                        </a:rPr>
                        <a:t>Wisselspelersvakken naast de wedstrijdtafel</a:t>
                      </a:r>
                    </a:p>
                    <a:p>
                      <a:pPr algn="ctr"/>
                      <a:r>
                        <a:rPr lang="nl-NL" sz="1400" b="1" dirty="0">
                          <a:solidFill>
                            <a:srgbClr val="002060"/>
                          </a:solidFill>
                        </a:rPr>
                        <a:t>Uitbal op plaats van uitgaan of aan korte zijde op face-off plaats.</a:t>
                      </a:r>
                    </a:p>
                    <a:p>
                      <a:pPr algn="ctr"/>
                      <a:r>
                        <a:rPr lang="nl-NL" sz="1400" b="1" dirty="0">
                          <a:solidFill>
                            <a:srgbClr val="002060"/>
                          </a:solidFill>
                        </a:rPr>
                        <a:t>Scoren toegestaan vanuit heel het veld en uit elke vrije slag</a:t>
                      </a:r>
                    </a:p>
                    <a:p>
                      <a:pPr algn="ctr"/>
                      <a:endParaRPr lang="nl-NL" sz="1400" b="1" dirty="0">
                        <a:solidFill>
                          <a:srgbClr val="002060"/>
                        </a:solidFill>
                      </a:endParaRPr>
                    </a:p>
                  </a:txBody>
                  <a:tcPr anchor="ctr">
                    <a:noFill/>
                  </a:tcPr>
                </a:tc>
                <a:extLst>
                  <a:ext uri="{0D108BD9-81ED-4DB2-BD59-A6C34878D82A}">
                    <a16:rowId xmlns:a16="http://schemas.microsoft.com/office/drawing/2014/main" val="1196161830"/>
                  </a:ext>
                </a:extLst>
              </a:tr>
              <a:tr h="2455719">
                <a:tc>
                  <a:txBody>
                    <a:bodyPr/>
                    <a:lstStyle/>
                    <a:p>
                      <a:pPr algn="ctr"/>
                      <a:r>
                        <a:rPr lang="nl-NL" sz="1600" b="1" dirty="0">
                          <a:solidFill>
                            <a:schemeClr val="tx1"/>
                          </a:solidFill>
                        </a:rPr>
                        <a:t>TWEEDE t/m VIERDE KLASSE</a:t>
                      </a:r>
                    </a:p>
                  </a:txBody>
                  <a:tcPr anchor="ctr">
                    <a:noFill/>
                  </a:tcPr>
                </a:tc>
                <a:tc>
                  <a:txBody>
                    <a:bodyPr/>
                    <a:lstStyle/>
                    <a:p>
                      <a:pPr algn="ctr"/>
                      <a:r>
                        <a:rPr lang="nl-NL" sz="1400" b="1" dirty="0">
                          <a:solidFill>
                            <a:srgbClr val="002060"/>
                          </a:solidFill>
                        </a:rPr>
                        <a:t>14 meter breed / 24 meter lang</a:t>
                      </a:r>
                    </a:p>
                    <a:p>
                      <a:pPr algn="ctr"/>
                      <a:r>
                        <a:rPr lang="nl-NL" sz="1400" b="1" dirty="0">
                          <a:solidFill>
                            <a:srgbClr val="002060"/>
                          </a:solidFill>
                        </a:rPr>
                        <a:t>Boarding 20 centimeter hoog</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b="1" dirty="0">
                          <a:solidFill>
                            <a:srgbClr val="002060"/>
                          </a:solidFill>
                        </a:rPr>
                        <a:t>6 face-off plaatsen en 1 middenstip/ Laag goal in het veld.</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b="1" dirty="0">
                          <a:solidFill>
                            <a:srgbClr val="002060"/>
                          </a:solidFill>
                        </a:rPr>
                        <a:t>Alleen keeperdoelgebied. </a:t>
                      </a:r>
                    </a:p>
                    <a:p>
                      <a:pPr marL="0" marR="0" lvl="0" indent="0" algn="ctr" defTabSz="457200" rtl="0" eaLnBrk="1" fontAlgn="auto" latinLnBrk="0" hangingPunct="1">
                        <a:lnSpc>
                          <a:spcPct val="100000"/>
                        </a:lnSpc>
                        <a:spcBef>
                          <a:spcPts val="0"/>
                        </a:spcBef>
                        <a:spcAft>
                          <a:spcPts val="0"/>
                        </a:spcAft>
                        <a:buClrTx/>
                        <a:buSzTx/>
                        <a:buFontTx/>
                        <a:buNone/>
                        <a:tabLst/>
                        <a:defRPr/>
                      </a:pPr>
                      <a:r>
                        <a:rPr lang="nl-NL" sz="1400" b="1" dirty="0">
                          <a:solidFill>
                            <a:srgbClr val="002060"/>
                          </a:solidFill>
                        </a:rPr>
                        <a:t>Wisselspelersvakken naast de wedstrijdtafel</a:t>
                      </a:r>
                    </a:p>
                    <a:p>
                      <a:pPr algn="ctr"/>
                      <a:r>
                        <a:rPr lang="nl-NL" sz="1400" b="1" dirty="0">
                          <a:solidFill>
                            <a:srgbClr val="002060"/>
                          </a:solidFill>
                        </a:rPr>
                        <a:t>Uitbal op plaats van uitgaan of aan korte zijde op face-off plaats.</a:t>
                      </a:r>
                    </a:p>
                    <a:p>
                      <a:pPr algn="ctr"/>
                      <a:r>
                        <a:rPr lang="nl-NL" sz="1400" b="1" dirty="0">
                          <a:solidFill>
                            <a:srgbClr val="002060"/>
                          </a:solidFill>
                        </a:rPr>
                        <a:t>Scoren toegestaan vanuit heel het veld en uit elke vrije slag</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nl-NL" sz="1400" b="1" dirty="0">
                        <a:solidFill>
                          <a:srgbClr val="002060"/>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nl-NL" sz="1400" b="1" dirty="0">
                        <a:solidFill>
                          <a:srgbClr val="002060"/>
                        </a:solidFill>
                      </a:endParaRPr>
                    </a:p>
                    <a:p>
                      <a:pPr algn="ctr"/>
                      <a:endParaRPr lang="nl-NL" sz="1400" b="1" dirty="0">
                        <a:solidFill>
                          <a:srgbClr val="002060"/>
                        </a:solidFill>
                      </a:endParaRPr>
                    </a:p>
                  </a:txBody>
                  <a:tcPr anchor="ctr">
                    <a:noFill/>
                  </a:tcPr>
                </a:tc>
                <a:extLst>
                  <a:ext uri="{0D108BD9-81ED-4DB2-BD59-A6C34878D82A}">
                    <a16:rowId xmlns:a16="http://schemas.microsoft.com/office/drawing/2014/main" val="3246297679"/>
                  </a:ext>
                </a:extLst>
              </a:tr>
            </a:tbl>
          </a:graphicData>
        </a:graphic>
      </p:graphicFrame>
      <p:sp>
        <p:nvSpPr>
          <p:cNvPr id="5" name="Tekstvak 4">
            <a:extLst>
              <a:ext uri="{FF2B5EF4-FFF2-40B4-BE49-F238E27FC236}">
                <a16:creationId xmlns:a16="http://schemas.microsoft.com/office/drawing/2014/main" id="{27F693ED-DC4A-46FE-92CA-650A2AEB0A23}"/>
              </a:ext>
            </a:extLst>
          </p:cNvPr>
          <p:cNvSpPr txBox="1"/>
          <p:nvPr/>
        </p:nvSpPr>
        <p:spPr>
          <a:xfrm>
            <a:off x="3782094" y="566976"/>
            <a:ext cx="4518272" cy="461665"/>
          </a:xfrm>
          <a:prstGeom prst="rect">
            <a:avLst/>
          </a:prstGeom>
          <a:noFill/>
        </p:spPr>
        <p:txBody>
          <a:bodyPr wrap="square" rtlCol="0">
            <a:spAutoFit/>
          </a:bodyPr>
          <a:lstStyle/>
          <a:p>
            <a:pPr algn="ctr"/>
            <a:r>
              <a:rPr lang="nl-NL" sz="2400" b="1" dirty="0">
                <a:solidFill>
                  <a:srgbClr val="002060"/>
                </a:solidFill>
              </a:rPr>
              <a:t>Veldafmeting + indeling</a:t>
            </a:r>
          </a:p>
        </p:txBody>
      </p:sp>
    </p:spTree>
    <p:extLst>
      <p:ext uri="{BB962C8B-B14F-4D97-AF65-F5344CB8AC3E}">
        <p14:creationId xmlns:p14="http://schemas.microsoft.com/office/powerpoint/2010/main" val="128728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78A1-C139-462C-BBF3-D9386C5B1009}"/>
              </a:ext>
            </a:extLst>
          </p:cNvPr>
          <p:cNvSpPr>
            <a:spLocks noGrp="1"/>
          </p:cNvSpPr>
          <p:nvPr>
            <p:ph type="ctrTitle"/>
          </p:nvPr>
        </p:nvSpPr>
        <p:spPr>
          <a:xfrm>
            <a:off x="1524000" y="169863"/>
            <a:ext cx="9144000" cy="820737"/>
          </a:xfrm>
        </p:spPr>
        <p:txBody>
          <a:bodyPr>
            <a:normAutofit fontScale="90000"/>
          </a:bodyPr>
          <a:lstStyle/>
          <a:p>
            <a:r>
              <a:rPr lang="nl-NL" b="1" dirty="0">
                <a:solidFill>
                  <a:srgbClr val="FF0000"/>
                </a:solidFill>
              </a:rPr>
              <a:t>Spelregels seizoen 2019-2020</a:t>
            </a:r>
          </a:p>
        </p:txBody>
      </p:sp>
      <p:pic>
        <p:nvPicPr>
          <p:cNvPr id="23" name="Afbeelding 22">
            <a:extLst>
              <a:ext uri="{FF2B5EF4-FFF2-40B4-BE49-F238E27FC236}">
                <a16:creationId xmlns:a16="http://schemas.microsoft.com/office/drawing/2014/main" id="{018824D3-17AB-4ADB-BE21-7BC13BBF9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93"/>
            <a:ext cx="12192000" cy="6763014"/>
          </a:xfrm>
          <a:prstGeom prst="rect">
            <a:avLst/>
          </a:prstGeom>
        </p:spPr>
      </p:pic>
      <p:sp>
        <p:nvSpPr>
          <p:cNvPr id="24" name="Tekstvak 23">
            <a:extLst>
              <a:ext uri="{FF2B5EF4-FFF2-40B4-BE49-F238E27FC236}">
                <a16:creationId xmlns:a16="http://schemas.microsoft.com/office/drawing/2014/main" id="{A727C3E3-0F13-43C5-81F0-2E9B22E183B2}"/>
              </a:ext>
            </a:extLst>
          </p:cNvPr>
          <p:cNvSpPr txBox="1"/>
          <p:nvPr/>
        </p:nvSpPr>
        <p:spPr>
          <a:xfrm>
            <a:off x="6176544" y="1703388"/>
            <a:ext cx="2375971" cy="646331"/>
          </a:xfrm>
          <a:prstGeom prst="rect">
            <a:avLst/>
          </a:prstGeom>
          <a:noFill/>
        </p:spPr>
        <p:txBody>
          <a:bodyPr wrap="none" rtlCol="0">
            <a:spAutoFit/>
          </a:bodyPr>
          <a:lstStyle/>
          <a:p>
            <a:pPr algn="ctr"/>
            <a:r>
              <a:rPr lang="nl-NL" dirty="0">
                <a:solidFill>
                  <a:srgbClr val="002060"/>
                </a:solidFill>
              </a:rPr>
              <a:t>Voorbeeld</a:t>
            </a:r>
          </a:p>
          <a:p>
            <a:pPr algn="ctr"/>
            <a:r>
              <a:rPr lang="nl-NL" dirty="0">
                <a:solidFill>
                  <a:srgbClr val="002060"/>
                </a:solidFill>
              </a:rPr>
              <a:t>veld 2e </a:t>
            </a:r>
            <a:r>
              <a:rPr lang="nl-NL" dirty="0" err="1">
                <a:solidFill>
                  <a:srgbClr val="002060"/>
                </a:solidFill>
              </a:rPr>
              <a:t>tm</a:t>
            </a:r>
            <a:r>
              <a:rPr lang="nl-NL" dirty="0">
                <a:solidFill>
                  <a:srgbClr val="002060"/>
                </a:solidFill>
              </a:rPr>
              <a:t> 4</a:t>
            </a:r>
            <a:r>
              <a:rPr lang="nl-NL" baseline="30000" dirty="0">
                <a:solidFill>
                  <a:srgbClr val="002060"/>
                </a:solidFill>
              </a:rPr>
              <a:t>e</a:t>
            </a:r>
            <a:r>
              <a:rPr lang="nl-NL" dirty="0">
                <a:solidFill>
                  <a:srgbClr val="002060"/>
                </a:solidFill>
              </a:rPr>
              <a:t> klasse</a:t>
            </a:r>
          </a:p>
        </p:txBody>
      </p:sp>
    </p:spTree>
    <p:extLst>
      <p:ext uri="{BB962C8B-B14F-4D97-AF65-F5344CB8AC3E}">
        <p14:creationId xmlns:p14="http://schemas.microsoft.com/office/powerpoint/2010/main" val="114762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6D56D0F1-3F37-42E0-AB66-3D143C4B6C97}"/>
              </a:ext>
            </a:extLst>
          </p:cNvPr>
          <p:cNvGraphicFramePr>
            <a:graphicFrameLocks noGrp="1"/>
          </p:cNvGraphicFramePr>
          <p:nvPr>
            <p:extLst>
              <p:ext uri="{D42A27DB-BD31-4B8C-83A1-F6EECF244321}">
                <p14:modId xmlns:p14="http://schemas.microsoft.com/office/powerpoint/2010/main" val="2689111049"/>
              </p:ext>
            </p:extLst>
          </p:nvPr>
        </p:nvGraphicFramePr>
        <p:xfrm>
          <a:off x="533400" y="1285875"/>
          <a:ext cx="10610850" cy="5248275"/>
        </p:xfrm>
        <a:graphic>
          <a:graphicData uri="http://schemas.openxmlformats.org/drawingml/2006/table">
            <a:tbl>
              <a:tblPr firstRow="1" bandRow="1">
                <a:tableStyleId>{5C22544A-7EE6-4342-B048-85BDC9FD1C3A}</a:tableStyleId>
              </a:tblPr>
              <a:tblGrid>
                <a:gridCol w="4471985">
                  <a:extLst>
                    <a:ext uri="{9D8B030D-6E8A-4147-A177-3AD203B41FA5}">
                      <a16:colId xmlns:a16="http://schemas.microsoft.com/office/drawing/2014/main" val="1035310438"/>
                    </a:ext>
                  </a:extLst>
                </a:gridCol>
                <a:gridCol w="6138865">
                  <a:extLst>
                    <a:ext uri="{9D8B030D-6E8A-4147-A177-3AD203B41FA5}">
                      <a16:colId xmlns:a16="http://schemas.microsoft.com/office/drawing/2014/main" val="3713180720"/>
                    </a:ext>
                  </a:extLst>
                </a:gridCol>
              </a:tblGrid>
              <a:tr h="3354245">
                <a:tc>
                  <a:txBody>
                    <a:bodyPr/>
                    <a:lstStyle/>
                    <a:p>
                      <a:pPr algn="ctr"/>
                      <a:r>
                        <a:rPr lang="nl-NL" b="1" dirty="0">
                          <a:solidFill>
                            <a:schemeClr val="tx1"/>
                          </a:solidFill>
                        </a:rPr>
                        <a:t>HOOFDKLASSE</a:t>
                      </a:r>
                    </a:p>
                  </a:txBody>
                  <a:tcPr anchor="ctr">
                    <a:noFill/>
                  </a:tcPr>
                </a:tc>
                <a:tc>
                  <a:txBody>
                    <a:bodyPr/>
                    <a:lstStyle/>
                    <a:p>
                      <a:r>
                        <a:rPr lang="nl-NL" b="1" dirty="0">
                          <a:solidFill>
                            <a:srgbClr val="002060"/>
                          </a:solidFill>
                        </a:rPr>
                        <a:t>De wedstrijd wordt aangevangen middels een </a:t>
                      </a:r>
                      <a:r>
                        <a:rPr lang="nl-NL" b="1" dirty="0" err="1">
                          <a:solidFill>
                            <a:srgbClr val="002060"/>
                          </a:solidFill>
                        </a:rPr>
                        <a:t>faceoff</a:t>
                      </a:r>
                      <a:r>
                        <a:rPr lang="nl-NL" b="1" dirty="0">
                          <a:solidFill>
                            <a:srgbClr val="002060"/>
                          </a:solidFill>
                        </a:rPr>
                        <a:t> op de middenstip.</a:t>
                      </a:r>
                    </a:p>
                    <a:p>
                      <a:endParaRPr lang="nl-NL" b="1" dirty="0">
                        <a:solidFill>
                          <a:srgbClr val="002060"/>
                        </a:solidFill>
                      </a:endParaRPr>
                    </a:p>
                    <a:p>
                      <a:r>
                        <a:rPr lang="nl-NL" b="1" dirty="0">
                          <a:solidFill>
                            <a:srgbClr val="002060"/>
                          </a:solidFill>
                        </a:rPr>
                        <a:t>Een doelpunt wordt bevestigd door de wedstrijd te hervatten met een </a:t>
                      </a:r>
                      <a:r>
                        <a:rPr lang="nl-NL" b="1" dirty="0" err="1">
                          <a:solidFill>
                            <a:srgbClr val="002060"/>
                          </a:solidFill>
                        </a:rPr>
                        <a:t>faceoff</a:t>
                      </a:r>
                      <a:r>
                        <a:rPr lang="nl-NL" b="1" dirty="0">
                          <a:solidFill>
                            <a:srgbClr val="002060"/>
                          </a:solidFill>
                        </a:rPr>
                        <a:t> op de middenstip.</a:t>
                      </a:r>
                    </a:p>
                    <a:p>
                      <a:endParaRPr lang="nl-NL" b="1" dirty="0">
                        <a:solidFill>
                          <a:srgbClr val="002060"/>
                        </a:solidFill>
                      </a:endParaRPr>
                    </a:p>
                    <a:p>
                      <a:r>
                        <a:rPr lang="nl-NL" b="1" dirty="0">
                          <a:solidFill>
                            <a:srgbClr val="002060"/>
                          </a:solidFill>
                        </a:rPr>
                        <a:t>De middenstip wordt alléén gebruikt voor bovenstaande en de </a:t>
                      </a:r>
                      <a:r>
                        <a:rPr lang="nl-NL" b="1" dirty="0" err="1">
                          <a:solidFill>
                            <a:srgbClr val="002060"/>
                          </a:solidFill>
                        </a:rPr>
                        <a:t>shootout</a:t>
                      </a:r>
                      <a:r>
                        <a:rPr lang="nl-NL" b="1" dirty="0">
                          <a:solidFill>
                            <a:srgbClr val="002060"/>
                          </a:solidFill>
                        </a:rPr>
                        <a:t>. </a:t>
                      </a:r>
                    </a:p>
                    <a:p>
                      <a:endParaRPr lang="nl-NL" b="1" dirty="0">
                        <a:solidFill>
                          <a:srgbClr val="002060"/>
                        </a:solidFill>
                      </a:endParaRPr>
                    </a:p>
                    <a:p>
                      <a:endParaRPr lang="nl-NL" b="1" dirty="0">
                        <a:solidFill>
                          <a:srgbClr val="002060"/>
                        </a:solidFill>
                      </a:endParaRPr>
                    </a:p>
                  </a:txBody>
                  <a:tcPr>
                    <a:noFill/>
                  </a:tcPr>
                </a:tc>
                <a:extLst>
                  <a:ext uri="{0D108BD9-81ED-4DB2-BD59-A6C34878D82A}">
                    <a16:rowId xmlns:a16="http://schemas.microsoft.com/office/drawing/2014/main" val="1980317274"/>
                  </a:ext>
                </a:extLst>
              </a:tr>
              <a:tr h="947015">
                <a:tc>
                  <a:txBody>
                    <a:bodyPr/>
                    <a:lstStyle/>
                    <a:p>
                      <a:pPr algn="ctr"/>
                      <a:r>
                        <a:rPr lang="nl-NL" b="1" dirty="0">
                          <a:solidFill>
                            <a:schemeClr val="tx1"/>
                          </a:solidFill>
                        </a:rPr>
                        <a:t>OVERGANGSKLASSE / 1</a:t>
                      </a:r>
                      <a:r>
                        <a:rPr lang="nl-NL" b="1" baseline="30000" dirty="0">
                          <a:solidFill>
                            <a:schemeClr val="tx1"/>
                          </a:solidFill>
                        </a:rPr>
                        <a:t>e</a:t>
                      </a:r>
                      <a:r>
                        <a:rPr lang="nl-NL" b="1" dirty="0">
                          <a:solidFill>
                            <a:schemeClr val="tx1"/>
                          </a:solidFill>
                        </a:rPr>
                        <a:t> KLASSE</a:t>
                      </a:r>
                    </a:p>
                  </a:txBody>
                  <a:tcPr anchor="ctr">
                    <a:noFill/>
                  </a:tcPr>
                </a:tc>
                <a:tc>
                  <a:txBody>
                    <a:bodyPr/>
                    <a:lstStyle/>
                    <a:p>
                      <a:r>
                        <a:rPr lang="nl-NL" b="1" dirty="0">
                          <a:solidFill>
                            <a:srgbClr val="002060"/>
                          </a:solidFill>
                        </a:rPr>
                        <a:t>Idem</a:t>
                      </a:r>
                    </a:p>
                  </a:txBody>
                  <a:tcPr>
                    <a:noFill/>
                  </a:tcPr>
                </a:tc>
                <a:extLst>
                  <a:ext uri="{0D108BD9-81ED-4DB2-BD59-A6C34878D82A}">
                    <a16:rowId xmlns:a16="http://schemas.microsoft.com/office/drawing/2014/main" val="1196161830"/>
                  </a:ext>
                </a:extLst>
              </a:tr>
              <a:tr h="947015">
                <a:tc>
                  <a:txBody>
                    <a:bodyPr/>
                    <a:lstStyle/>
                    <a:p>
                      <a:pPr algn="ctr"/>
                      <a:r>
                        <a:rPr lang="nl-NL" b="1" dirty="0">
                          <a:solidFill>
                            <a:schemeClr val="tx1"/>
                          </a:solidFill>
                        </a:rPr>
                        <a:t>TWEEDE t/m VIERDE KLASSE</a:t>
                      </a:r>
                    </a:p>
                  </a:txBody>
                  <a:tcPr anchor="ctr">
                    <a:noFill/>
                  </a:tcPr>
                </a:tc>
                <a:tc>
                  <a:txBody>
                    <a:bodyPr/>
                    <a:lstStyle/>
                    <a:p>
                      <a:r>
                        <a:rPr lang="nl-NL" b="1" dirty="0">
                          <a:solidFill>
                            <a:srgbClr val="002060"/>
                          </a:solidFill>
                        </a:rPr>
                        <a:t>Idem</a:t>
                      </a:r>
                    </a:p>
                  </a:txBody>
                  <a:tcPr>
                    <a:noFill/>
                  </a:tcPr>
                </a:tc>
                <a:extLst>
                  <a:ext uri="{0D108BD9-81ED-4DB2-BD59-A6C34878D82A}">
                    <a16:rowId xmlns:a16="http://schemas.microsoft.com/office/drawing/2014/main" val="3246297679"/>
                  </a:ext>
                </a:extLst>
              </a:tr>
            </a:tbl>
          </a:graphicData>
        </a:graphic>
      </p:graphicFrame>
      <p:sp>
        <p:nvSpPr>
          <p:cNvPr id="5" name="Tekstvak 4">
            <a:extLst>
              <a:ext uri="{FF2B5EF4-FFF2-40B4-BE49-F238E27FC236}">
                <a16:creationId xmlns:a16="http://schemas.microsoft.com/office/drawing/2014/main" id="{36907E43-6B37-41AC-9F81-5930838CFB1A}"/>
              </a:ext>
            </a:extLst>
          </p:cNvPr>
          <p:cNvSpPr txBox="1"/>
          <p:nvPr/>
        </p:nvSpPr>
        <p:spPr>
          <a:xfrm>
            <a:off x="3256695" y="323850"/>
            <a:ext cx="5164260" cy="461665"/>
          </a:xfrm>
          <a:prstGeom prst="rect">
            <a:avLst/>
          </a:prstGeom>
          <a:noFill/>
        </p:spPr>
        <p:txBody>
          <a:bodyPr wrap="square" rtlCol="0">
            <a:spAutoFit/>
          </a:bodyPr>
          <a:lstStyle/>
          <a:p>
            <a:pPr algn="ctr"/>
            <a:r>
              <a:rPr lang="nl-NL" sz="2400" b="1" dirty="0">
                <a:solidFill>
                  <a:srgbClr val="002060"/>
                </a:solidFill>
              </a:rPr>
              <a:t>Aanvang spel / hervatting spel</a:t>
            </a:r>
          </a:p>
        </p:txBody>
      </p:sp>
    </p:spTree>
    <p:extLst>
      <p:ext uri="{BB962C8B-B14F-4D97-AF65-F5344CB8AC3E}">
        <p14:creationId xmlns:p14="http://schemas.microsoft.com/office/powerpoint/2010/main" val="103803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CFB3F99-FF2E-4C08-8DC2-42E112D50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599"/>
            <a:ext cx="12192000" cy="5819907"/>
          </a:xfrm>
          <a:prstGeom prst="rect">
            <a:avLst/>
          </a:prstGeom>
        </p:spPr>
      </p:pic>
      <p:cxnSp>
        <p:nvCxnSpPr>
          <p:cNvPr id="14" name="Rechte verbindingslijn 13">
            <a:extLst>
              <a:ext uri="{FF2B5EF4-FFF2-40B4-BE49-F238E27FC236}">
                <a16:creationId xmlns:a16="http://schemas.microsoft.com/office/drawing/2014/main" id="{CCE49846-BFB0-4346-8426-C6DBCDFDC049}"/>
              </a:ext>
            </a:extLst>
          </p:cNvPr>
          <p:cNvCxnSpPr/>
          <p:nvPr/>
        </p:nvCxnSpPr>
        <p:spPr>
          <a:xfrm flipH="1">
            <a:off x="1457325" y="1876425"/>
            <a:ext cx="8620125" cy="0"/>
          </a:xfrm>
          <a:prstGeom prst="lin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D1A8B36C-F67F-47DC-BBC2-56DB067B0AA3}"/>
              </a:ext>
            </a:extLst>
          </p:cNvPr>
          <p:cNvCxnSpPr/>
          <p:nvPr/>
        </p:nvCxnSpPr>
        <p:spPr>
          <a:xfrm flipH="1">
            <a:off x="1457325" y="5724525"/>
            <a:ext cx="8620125" cy="0"/>
          </a:xfrm>
          <a:prstGeom prst="line">
            <a:avLst/>
          </a:prstGeom>
          <a:ln w="381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8187D0D6-F36A-4749-8670-25717618EB48}"/>
              </a:ext>
            </a:extLst>
          </p:cNvPr>
          <p:cNvCxnSpPr>
            <a:cxnSpLocks/>
          </p:cNvCxnSpPr>
          <p:nvPr/>
        </p:nvCxnSpPr>
        <p:spPr>
          <a:xfrm>
            <a:off x="10077450" y="1266825"/>
            <a:ext cx="0" cy="5143500"/>
          </a:xfrm>
          <a:prstGeom prst="line">
            <a:avLst/>
          </a:prstGeom>
          <a:ln w="34925">
            <a:solidFill>
              <a:schemeClr val="accent2">
                <a:alpha val="59000"/>
              </a:schemeClr>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D8C04C6E-C4E5-4EA8-BCBA-587409FE2988}"/>
              </a:ext>
            </a:extLst>
          </p:cNvPr>
          <p:cNvCxnSpPr>
            <a:cxnSpLocks/>
          </p:cNvCxnSpPr>
          <p:nvPr/>
        </p:nvCxnSpPr>
        <p:spPr>
          <a:xfrm>
            <a:off x="1466850" y="1095375"/>
            <a:ext cx="0" cy="5143500"/>
          </a:xfrm>
          <a:prstGeom prst="line">
            <a:avLst/>
          </a:prstGeom>
          <a:ln w="34925">
            <a:solidFill>
              <a:schemeClr val="accent2">
                <a:alpha val="59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48A16C9C-8DD3-4958-82B3-7DDAA2D32580}"/>
              </a:ext>
            </a:extLst>
          </p:cNvPr>
          <p:cNvSpPr txBox="1"/>
          <p:nvPr/>
        </p:nvSpPr>
        <p:spPr>
          <a:xfrm>
            <a:off x="3285775" y="138409"/>
            <a:ext cx="5620449" cy="461665"/>
          </a:xfrm>
          <a:prstGeom prst="rect">
            <a:avLst/>
          </a:prstGeom>
          <a:noFill/>
        </p:spPr>
        <p:txBody>
          <a:bodyPr wrap="none" rtlCol="0">
            <a:spAutoFit/>
          </a:bodyPr>
          <a:lstStyle/>
          <a:p>
            <a:r>
              <a:rPr lang="nl-NL" sz="2400" b="1" dirty="0">
                <a:solidFill>
                  <a:srgbClr val="002060"/>
                </a:solidFill>
              </a:rPr>
              <a:t>Plaats van uitbal / vrije slag bepalen</a:t>
            </a:r>
          </a:p>
        </p:txBody>
      </p:sp>
    </p:spTree>
    <p:extLst>
      <p:ext uri="{BB962C8B-B14F-4D97-AF65-F5344CB8AC3E}">
        <p14:creationId xmlns:p14="http://schemas.microsoft.com/office/powerpoint/2010/main" val="405622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6D56D0F1-3F37-42E0-AB66-3D143C4B6C97}"/>
              </a:ext>
            </a:extLst>
          </p:cNvPr>
          <p:cNvGraphicFramePr>
            <a:graphicFrameLocks noGrp="1"/>
          </p:cNvGraphicFramePr>
          <p:nvPr>
            <p:extLst>
              <p:ext uri="{D42A27DB-BD31-4B8C-83A1-F6EECF244321}">
                <p14:modId xmlns:p14="http://schemas.microsoft.com/office/powerpoint/2010/main" val="3820097334"/>
              </p:ext>
            </p:extLst>
          </p:nvPr>
        </p:nvGraphicFramePr>
        <p:xfrm>
          <a:off x="490306" y="862102"/>
          <a:ext cx="11068050" cy="5834752"/>
        </p:xfrm>
        <a:graphic>
          <a:graphicData uri="http://schemas.openxmlformats.org/drawingml/2006/table">
            <a:tbl>
              <a:tblPr firstRow="1" bandRow="1">
                <a:tableStyleId>{5C22544A-7EE6-4342-B048-85BDC9FD1C3A}</a:tableStyleId>
              </a:tblPr>
              <a:tblGrid>
                <a:gridCol w="4664673">
                  <a:extLst>
                    <a:ext uri="{9D8B030D-6E8A-4147-A177-3AD203B41FA5}">
                      <a16:colId xmlns:a16="http://schemas.microsoft.com/office/drawing/2014/main" val="1035310438"/>
                    </a:ext>
                  </a:extLst>
                </a:gridCol>
                <a:gridCol w="6403377">
                  <a:extLst>
                    <a:ext uri="{9D8B030D-6E8A-4147-A177-3AD203B41FA5}">
                      <a16:colId xmlns:a16="http://schemas.microsoft.com/office/drawing/2014/main" val="3713180720"/>
                    </a:ext>
                  </a:extLst>
                </a:gridCol>
              </a:tblGrid>
              <a:tr h="2625576">
                <a:tc>
                  <a:txBody>
                    <a:bodyPr/>
                    <a:lstStyle/>
                    <a:p>
                      <a:pPr algn="ctr"/>
                      <a:r>
                        <a:rPr lang="nl-NL" b="1" dirty="0">
                          <a:solidFill>
                            <a:schemeClr val="tx1"/>
                          </a:solidFill>
                        </a:rPr>
                        <a:t>HOOFDKLASSE</a:t>
                      </a:r>
                    </a:p>
                  </a:txBody>
                  <a:tcPr anchor="ctr">
                    <a:noFill/>
                  </a:tcPr>
                </a:tc>
                <a:tc>
                  <a:txBody>
                    <a:bodyPr/>
                    <a:lstStyle/>
                    <a:p>
                      <a:r>
                        <a:rPr lang="nl-NL" sz="1600" b="1" dirty="0">
                          <a:solidFill>
                            <a:srgbClr val="002060"/>
                          </a:solidFill>
                        </a:rPr>
                        <a:t>Het keeperdoelgebied mag door veldspelers worden doorkruist als hierbij de keeper niet wordt gehinderd. De bal mag met de stick gespeeld worden in het keeperdoelgebied. De veldspeler mag zich niet in het keeperdoelgebied bevinden als hij de bal speelt.</a:t>
                      </a:r>
                    </a:p>
                    <a:p>
                      <a:endParaRPr lang="nl-NL" sz="1600" b="1" dirty="0">
                        <a:solidFill>
                          <a:srgbClr val="002060"/>
                        </a:solidFill>
                      </a:endParaRPr>
                    </a:p>
                    <a:p>
                      <a:r>
                        <a:rPr lang="nl-NL" sz="1600" b="1" dirty="0">
                          <a:solidFill>
                            <a:srgbClr val="002060"/>
                          </a:solidFill>
                        </a:rPr>
                        <a:t>Bal op het dak van het goal, alleen de keeper mag deze pakken. Bal achterop het net bij de onderste dwarslat, iedereen mag de bal weg spelen.</a:t>
                      </a:r>
                    </a:p>
                  </a:txBody>
                  <a:tcPr>
                    <a:noFill/>
                  </a:tcPr>
                </a:tc>
                <a:extLst>
                  <a:ext uri="{0D108BD9-81ED-4DB2-BD59-A6C34878D82A}">
                    <a16:rowId xmlns:a16="http://schemas.microsoft.com/office/drawing/2014/main" val="1980317274"/>
                  </a:ext>
                </a:extLst>
              </a:tr>
              <a:tr h="679336">
                <a:tc>
                  <a:txBody>
                    <a:bodyPr/>
                    <a:lstStyle/>
                    <a:p>
                      <a:pPr algn="ctr"/>
                      <a:r>
                        <a:rPr lang="nl-NL" b="1" dirty="0">
                          <a:solidFill>
                            <a:schemeClr val="tx1"/>
                          </a:solidFill>
                        </a:rPr>
                        <a:t>OVERGANGSKLASSE / 1</a:t>
                      </a:r>
                      <a:r>
                        <a:rPr lang="nl-NL" b="1" baseline="30000" dirty="0">
                          <a:solidFill>
                            <a:schemeClr val="tx1"/>
                          </a:solidFill>
                        </a:rPr>
                        <a:t>e</a:t>
                      </a:r>
                      <a:r>
                        <a:rPr lang="nl-NL" b="1" dirty="0">
                          <a:solidFill>
                            <a:schemeClr val="tx1"/>
                          </a:solidFill>
                        </a:rPr>
                        <a:t> KLASSE</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1" dirty="0">
                          <a:solidFill>
                            <a:srgbClr val="002060"/>
                          </a:solidFill>
                        </a:rPr>
                        <a:t>Idem als Hoofdklasse</a:t>
                      </a:r>
                    </a:p>
                  </a:txBody>
                  <a:tcPr>
                    <a:noFill/>
                  </a:tcPr>
                </a:tc>
                <a:extLst>
                  <a:ext uri="{0D108BD9-81ED-4DB2-BD59-A6C34878D82A}">
                    <a16:rowId xmlns:a16="http://schemas.microsoft.com/office/drawing/2014/main" val="1196161830"/>
                  </a:ext>
                </a:extLst>
              </a:tr>
              <a:tr h="2413417">
                <a:tc>
                  <a:txBody>
                    <a:bodyPr/>
                    <a:lstStyle/>
                    <a:p>
                      <a:pPr algn="ctr"/>
                      <a:r>
                        <a:rPr lang="nl-NL" b="1" dirty="0">
                          <a:solidFill>
                            <a:schemeClr val="tx1"/>
                          </a:solidFill>
                        </a:rPr>
                        <a:t>TWEEDE t/m VIERDE KLASSE</a:t>
                      </a:r>
                    </a:p>
                  </a:txBody>
                  <a:tcPr anchor="ctr">
                    <a:noFill/>
                  </a:tcPr>
                </a:tc>
                <a:tc>
                  <a:txBody>
                    <a:bodyPr/>
                    <a:lstStyle/>
                    <a:p>
                      <a:r>
                        <a:rPr lang="nl-NL" sz="1600" b="1" dirty="0">
                          <a:solidFill>
                            <a:srgbClr val="002060"/>
                          </a:solidFill>
                        </a:rPr>
                        <a:t>Het keeperdoelgebied is alleen bestemd voor de keeper. Hier mogen veldspelers van beide teams met hun stoel én stick niet inkomen . De drie seconde regel gaat tellen als de bal het gebied inrolt. Is er sprake van een mogelijk doelpunt(de bal rolt richting doellijn) dan wordt de drie seconde regel nog niet toegepast. Bij het niet voldoen aan de drie seconde regel wordt het spel hervat met een </a:t>
                      </a:r>
                      <a:r>
                        <a:rPr lang="nl-NL" sz="1600" b="1" dirty="0" err="1">
                          <a:solidFill>
                            <a:srgbClr val="002060"/>
                          </a:solidFill>
                        </a:rPr>
                        <a:t>faceoff</a:t>
                      </a:r>
                      <a:r>
                        <a:rPr lang="nl-NL" sz="1600" b="1" dirty="0">
                          <a:solidFill>
                            <a:srgbClr val="002060"/>
                          </a:solidFill>
                        </a:rPr>
                        <a:t> in de hoek.</a:t>
                      </a:r>
                    </a:p>
                    <a:p>
                      <a:endParaRPr lang="nl-NL" sz="1600" b="1" dirty="0">
                        <a:solidFill>
                          <a:srgbClr val="002060"/>
                        </a:solidFill>
                      </a:endParaRPr>
                    </a:p>
                    <a:p>
                      <a:r>
                        <a:rPr lang="nl-NL" sz="1600" b="1" dirty="0">
                          <a:solidFill>
                            <a:srgbClr val="002060"/>
                          </a:solidFill>
                        </a:rPr>
                        <a:t>Bal achter op het net van de goal, iedereen mag de bal spelen.</a:t>
                      </a:r>
                    </a:p>
                  </a:txBody>
                  <a:tcPr>
                    <a:noFill/>
                  </a:tcPr>
                </a:tc>
                <a:extLst>
                  <a:ext uri="{0D108BD9-81ED-4DB2-BD59-A6C34878D82A}">
                    <a16:rowId xmlns:a16="http://schemas.microsoft.com/office/drawing/2014/main" val="3246297679"/>
                  </a:ext>
                </a:extLst>
              </a:tr>
            </a:tbl>
          </a:graphicData>
        </a:graphic>
      </p:graphicFrame>
      <p:sp>
        <p:nvSpPr>
          <p:cNvPr id="6" name="Tekstvak 5">
            <a:extLst>
              <a:ext uri="{FF2B5EF4-FFF2-40B4-BE49-F238E27FC236}">
                <a16:creationId xmlns:a16="http://schemas.microsoft.com/office/drawing/2014/main" id="{3C8D45C5-61A5-4FF1-8FCF-1949FC00C747}"/>
              </a:ext>
            </a:extLst>
          </p:cNvPr>
          <p:cNvSpPr txBox="1"/>
          <p:nvPr/>
        </p:nvSpPr>
        <p:spPr>
          <a:xfrm>
            <a:off x="3836864" y="400437"/>
            <a:ext cx="4518272" cy="461665"/>
          </a:xfrm>
          <a:prstGeom prst="rect">
            <a:avLst/>
          </a:prstGeom>
          <a:noFill/>
        </p:spPr>
        <p:txBody>
          <a:bodyPr wrap="square" rtlCol="0">
            <a:spAutoFit/>
          </a:bodyPr>
          <a:lstStyle/>
          <a:p>
            <a:pPr algn="ctr"/>
            <a:r>
              <a:rPr lang="nl-NL" sz="2400" b="1" dirty="0">
                <a:solidFill>
                  <a:srgbClr val="002060"/>
                </a:solidFill>
              </a:rPr>
              <a:t>Keeperdoelgebied</a:t>
            </a:r>
          </a:p>
        </p:txBody>
      </p:sp>
    </p:spTree>
    <p:extLst>
      <p:ext uri="{BB962C8B-B14F-4D97-AF65-F5344CB8AC3E}">
        <p14:creationId xmlns:p14="http://schemas.microsoft.com/office/powerpoint/2010/main" val="426390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6D56D0F1-3F37-42E0-AB66-3D143C4B6C97}"/>
              </a:ext>
            </a:extLst>
          </p:cNvPr>
          <p:cNvGraphicFramePr>
            <a:graphicFrameLocks noGrp="1"/>
          </p:cNvGraphicFramePr>
          <p:nvPr>
            <p:extLst>
              <p:ext uri="{D42A27DB-BD31-4B8C-83A1-F6EECF244321}">
                <p14:modId xmlns:p14="http://schemas.microsoft.com/office/powerpoint/2010/main" val="3707240840"/>
              </p:ext>
            </p:extLst>
          </p:nvPr>
        </p:nvGraphicFramePr>
        <p:xfrm>
          <a:off x="504825" y="1123950"/>
          <a:ext cx="11068051" cy="5354270"/>
        </p:xfrm>
        <a:graphic>
          <a:graphicData uri="http://schemas.openxmlformats.org/drawingml/2006/table">
            <a:tbl>
              <a:tblPr firstRow="1" bandRow="1">
                <a:tableStyleId>{5C22544A-7EE6-4342-B048-85BDC9FD1C3A}</a:tableStyleId>
              </a:tblPr>
              <a:tblGrid>
                <a:gridCol w="4664673">
                  <a:extLst>
                    <a:ext uri="{9D8B030D-6E8A-4147-A177-3AD203B41FA5}">
                      <a16:colId xmlns:a16="http://schemas.microsoft.com/office/drawing/2014/main" val="1035310438"/>
                    </a:ext>
                  </a:extLst>
                </a:gridCol>
                <a:gridCol w="6403378">
                  <a:extLst>
                    <a:ext uri="{9D8B030D-6E8A-4147-A177-3AD203B41FA5}">
                      <a16:colId xmlns:a16="http://schemas.microsoft.com/office/drawing/2014/main" val="3713180720"/>
                    </a:ext>
                  </a:extLst>
                </a:gridCol>
              </a:tblGrid>
              <a:tr h="1877110">
                <a:tc>
                  <a:txBody>
                    <a:bodyPr/>
                    <a:lstStyle/>
                    <a:p>
                      <a:pPr algn="ctr"/>
                      <a:r>
                        <a:rPr lang="nl-NL" b="1" dirty="0">
                          <a:solidFill>
                            <a:schemeClr val="tx1"/>
                          </a:solidFill>
                        </a:rPr>
                        <a:t>HOOFDKLASSE</a:t>
                      </a:r>
                    </a:p>
                  </a:txBody>
                  <a:tcPr anchor="ctr">
                    <a:noFill/>
                  </a:tcPr>
                </a:tc>
                <a:tc>
                  <a:txBody>
                    <a:bodyPr/>
                    <a:lstStyle/>
                    <a:p>
                      <a:r>
                        <a:rPr lang="nl-NL" b="1" dirty="0">
                          <a:solidFill>
                            <a:srgbClr val="002060"/>
                          </a:solidFill>
                        </a:rPr>
                        <a:t>De </a:t>
                      </a:r>
                      <a:r>
                        <a:rPr lang="nl-NL" b="1" dirty="0" err="1">
                          <a:solidFill>
                            <a:srgbClr val="002060"/>
                          </a:solidFill>
                        </a:rPr>
                        <a:t>shootout</a:t>
                      </a:r>
                      <a:r>
                        <a:rPr lang="nl-NL" b="1" dirty="0">
                          <a:solidFill>
                            <a:srgbClr val="002060"/>
                          </a:solidFill>
                        </a:rPr>
                        <a:t> wordt genomen vanaf de middenstip richting het goal. De speler mag de bal of de rolstoel achterwaarts bewegen zolang één van de twee een voorwaartse beweging blijft maken richting het doel. Rolstoel én bal tegelijk naar achteren bewegen is niet toegestaan. </a:t>
                      </a:r>
                    </a:p>
                    <a:p>
                      <a:r>
                        <a:rPr lang="nl-NL" b="1" dirty="0">
                          <a:solidFill>
                            <a:srgbClr val="002060"/>
                          </a:solidFill>
                        </a:rPr>
                        <a:t>Er volgt géén 2 minuten tijdstraf na een </a:t>
                      </a:r>
                      <a:r>
                        <a:rPr lang="nl-NL" b="1" dirty="0" err="1">
                          <a:solidFill>
                            <a:srgbClr val="002060"/>
                          </a:solidFill>
                        </a:rPr>
                        <a:t>shootout</a:t>
                      </a:r>
                      <a:r>
                        <a:rPr lang="nl-NL" b="1" dirty="0">
                          <a:solidFill>
                            <a:srgbClr val="002060"/>
                          </a:solidFill>
                        </a:rPr>
                        <a:t>. </a:t>
                      </a:r>
                    </a:p>
                  </a:txBody>
                  <a:tcPr>
                    <a:noFill/>
                  </a:tcPr>
                </a:tc>
                <a:extLst>
                  <a:ext uri="{0D108BD9-81ED-4DB2-BD59-A6C34878D82A}">
                    <a16:rowId xmlns:a16="http://schemas.microsoft.com/office/drawing/2014/main" val="1980317274"/>
                  </a:ext>
                </a:extLst>
              </a:tr>
              <a:tr h="1671295">
                <a:tc>
                  <a:txBody>
                    <a:bodyPr/>
                    <a:lstStyle/>
                    <a:p>
                      <a:pPr algn="ctr"/>
                      <a:r>
                        <a:rPr lang="nl-NL" b="1" dirty="0">
                          <a:solidFill>
                            <a:schemeClr val="tx1"/>
                          </a:solidFill>
                        </a:rPr>
                        <a:t>OVERGANGSKLASSE / 1</a:t>
                      </a:r>
                      <a:r>
                        <a:rPr lang="nl-NL" b="1" baseline="30000" dirty="0">
                          <a:solidFill>
                            <a:schemeClr val="tx1"/>
                          </a:solidFill>
                        </a:rPr>
                        <a:t>e</a:t>
                      </a:r>
                      <a:r>
                        <a:rPr lang="nl-NL" b="1" dirty="0">
                          <a:solidFill>
                            <a:schemeClr val="tx1"/>
                          </a:solidFill>
                        </a:rPr>
                        <a:t> KLASSE</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b="1" dirty="0">
                          <a:solidFill>
                            <a:srgbClr val="002060"/>
                          </a:solidFill>
                        </a:rPr>
                        <a:t>Idem</a:t>
                      </a:r>
                    </a:p>
                    <a:p>
                      <a:endParaRPr lang="nl-NL" b="1" dirty="0">
                        <a:solidFill>
                          <a:srgbClr val="002060"/>
                        </a:solidFill>
                      </a:endParaRPr>
                    </a:p>
                  </a:txBody>
                  <a:tcPr>
                    <a:noFill/>
                  </a:tcPr>
                </a:tc>
                <a:extLst>
                  <a:ext uri="{0D108BD9-81ED-4DB2-BD59-A6C34878D82A}">
                    <a16:rowId xmlns:a16="http://schemas.microsoft.com/office/drawing/2014/main" val="1196161830"/>
                  </a:ext>
                </a:extLst>
              </a:tr>
              <a:tr h="1671295">
                <a:tc>
                  <a:txBody>
                    <a:bodyPr/>
                    <a:lstStyle/>
                    <a:p>
                      <a:pPr algn="ctr"/>
                      <a:r>
                        <a:rPr lang="nl-NL" b="1" dirty="0">
                          <a:solidFill>
                            <a:schemeClr val="tx1"/>
                          </a:solidFill>
                        </a:rPr>
                        <a:t>TWEEDE t/m VIERDE KLASSE</a:t>
                      </a:r>
                    </a:p>
                  </a:txBody>
                  <a:tcPr anchor="ctr">
                    <a:noFill/>
                  </a:tcPr>
                </a:tc>
                <a:tc>
                  <a:txBody>
                    <a:bodyPr/>
                    <a:lstStyle/>
                    <a:p>
                      <a:r>
                        <a:rPr lang="nl-NL" b="1" dirty="0">
                          <a:solidFill>
                            <a:srgbClr val="002060"/>
                          </a:solidFill>
                        </a:rPr>
                        <a:t>Idem</a:t>
                      </a:r>
                    </a:p>
                  </a:txBody>
                  <a:tcPr>
                    <a:noFill/>
                  </a:tcPr>
                </a:tc>
                <a:extLst>
                  <a:ext uri="{0D108BD9-81ED-4DB2-BD59-A6C34878D82A}">
                    <a16:rowId xmlns:a16="http://schemas.microsoft.com/office/drawing/2014/main" val="3246297679"/>
                  </a:ext>
                </a:extLst>
              </a:tr>
            </a:tbl>
          </a:graphicData>
        </a:graphic>
      </p:graphicFrame>
      <p:sp>
        <p:nvSpPr>
          <p:cNvPr id="5" name="Tekstvak 4">
            <a:extLst>
              <a:ext uri="{FF2B5EF4-FFF2-40B4-BE49-F238E27FC236}">
                <a16:creationId xmlns:a16="http://schemas.microsoft.com/office/drawing/2014/main" id="{705EC582-ECF6-4A43-8A1A-7CF0599751C6}"/>
              </a:ext>
            </a:extLst>
          </p:cNvPr>
          <p:cNvSpPr txBox="1"/>
          <p:nvPr/>
        </p:nvSpPr>
        <p:spPr>
          <a:xfrm>
            <a:off x="3789240" y="411421"/>
            <a:ext cx="4518272" cy="461665"/>
          </a:xfrm>
          <a:prstGeom prst="rect">
            <a:avLst/>
          </a:prstGeom>
          <a:noFill/>
        </p:spPr>
        <p:txBody>
          <a:bodyPr wrap="square" rtlCol="0">
            <a:spAutoFit/>
          </a:bodyPr>
          <a:lstStyle/>
          <a:p>
            <a:pPr algn="ctr"/>
            <a:r>
              <a:rPr lang="nl-NL" sz="2400" b="1" dirty="0" err="1">
                <a:solidFill>
                  <a:srgbClr val="002060"/>
                </a:solidFill>
              </a:rPr>
              <a:t>Shoot</a:t>
            </a:r>
            <a:r>
              <a:rPr lang="nl-NL" sz="2400" b="1" dirty="0">
                <a:solidFill>
                  <a:srgbClr val="002060"/>
                </a:solidFill>
              </a:rPr>
              <a:t> out</a:t>
            </a:r>
          </a:p>
        </p:txBody>
      </p:sp>
    </p:spTree>
    <p:extLst>
      <p:ext uri="{BB962C8B-B14F-4D97-AF65-F5344CB8AC3E}">
        <p14:creationId xmlns:p14="http://schemas.microsoft.com/office/powerpoint/2010/main" val="238654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6D56D0F1-3F37-42E0-AB66-3D143C4B6C97}"/>
              </a:ext>
            </a:extLst>
          </p:cNvPr>
          <p:cNvGraphicFramePr>
            <a:graphicFrameLocks noGrp="1"/>
          </p:cNvGraphicFramePr>
          <p:nvPr>
            <p:extLst>
              <p:ext uri="{D42A27DB-BD31-4B8C-83A1-F6EECF244321}">
                <p14:modId xmlns:p14="http://schemas.microsoft.com/office/powerpoint/2010/main" val="2445886780"/>
              </p:ext>
            </p:extLst>
          </p:nvPr>
        </p:nvGraphicFramePr>
        <p:xfrm>
          <a:off x="514350" y="952500"/>
          <a:ext cx="11353800" cy="5735638"/>
        </p:xfrm>
        <a:graphic>
          <a:graphicData uri="http://schemas.openxmlformats.org/drawingml/2006/table">
            <a:tbl>
              <a:tblPr firstRow="1" bandRow="1">
                <a:tableStyleId>{5C22544A-7EE6-4342-B048-85BDC9FD1C3A}</a:tableStyleId>
              </a:tblPr>
              <a:tblGrid>
                <a:gridCol w="4785104">
                  <a:extLst>
                    <a:ext uri="{9D8B030D-6E8A-4147-A177-3AD203B41FA5}">
                      <a16:colId xmlns:a16="http://schemas.microsoft.com/office/drawing/2014/main" val="1035310438"/>
                    </a:ext>
                  </a:extLst>
                </a:gridCol>
                <a:gridCol w="6568696">
                  <a:extLst>
                    <a:ext uri="{9D8B030D-6E8A-4147-A177-3AD203B41FA5}">
                      <a16:colId xmlns:a16="http://schemas.microsoft.com/office/drawing/2014/main" val="3713180720"/>
                    </a:ext>
                  </a:extLst>
                </a:gridCol>
              </a:tblGrid>
              <a:tr h="3839680">
                <a:tc>
                  <a:txBody>
                    <a:bodyPr/>
                    <a:lstStyle/>
                    <a:p>
                      <a:pPr algn="ctr"/>
                      <a:r>
                        <a:rPr lang="nl-NL" b="1" dirty="0">
                          <a:solidFill>
                            <a:schemeClr val="tx1"/>
                          </a:solidFill>
                        </a:rPr>
                        <a:t>HOOFDKLASSE</a:t>
                      </a:r>
                    </a:p>
                  </a:txBody>
                  <a:tcPr anchor="ctr">
                    <a:noFill/>
                  </a:tcPr>
                </a:tc>
                <a:tc>
                  <a:txBody>
                    <a:bodyPr/>
                    <a:lstStyle/>
                    <a:p>
                      <a:r>
                        <a:rPr lang="nl-NL" b="1" dirty="0">
                          <a:solidFill>
                            <a:srgbClr val="002060"/>
                          </a:solidFill>
                        </a:rPr>
                        <a:t>Wissel worden bij voorkeur tijdens het spel (“on </a:t>
                      </a:r>
                      <a:r>
                        <a:rPr lang="nl-NL" b="1" dirty="0" err="1">
                          <a:solidFill>
                            <a:srgbClr val="002060"/>
                          </a:solidFill>
                        </a:rPr>
                        <a:t>the</a:t>
                      </a:r>
                      <a:r>
                        <a:rPr lang="nl-NL" b="1" dirty="0">
                          <a:solidFill>
                            <a:srgbClr val="002060"/>
                          </a:solidFill>
                        </a:rPr>
                        <a:t> flight”) gedaan. Er kan bij de wedstrijdtafel een wissel worden aangevraagd. Dit gebeurd dan op het eerst volgende dode spelmoment. </a:t>
                      </a:r>
                      <a:r>
                        <a:rPr lang="nl-NL" b="1" dirty="0" err="1">
                          <a:solidFill>
                            <a:srgbClr val="002060"/>
                          </a:solidFill>
                        </a:rPr>
                        <a:t>Ivm</a:t>
                      </a:r>
                      <a:r>
                        <a:rPr lang="nl-NL" b="1" dirty="0">
                          <a:solidFill>
                            <a:srgbClr val="002060"/>
                          </a:solidFill>
                        </a:rPr>
                        <a:t> tijdrekken zijn in de laatste twee minuten alléén wissels “on </a:t>
                      </a:r>
                      <a:r>
                        <a:rPr lang="nl-NL" b="1" dirty="0" err="1">
                          <a:solidFill>
                            <a:srgbClr val="002060"/>
                          </a:solidFill>
                        </a:rPr>
                        <a:t>the</a:t>
                      </a:r>
                      <a:r>
                        <a:rPr lang="nl-NL" b="1" dirty="0">
                          <a:solidFill>
                            <a:srgbClr val="002060"/>
                          </a:solidFill>
                        </a:rPr>
                        <a:t> flight” toegestaan. Dit is besproken in het contactpersonenoverleg van 09 maart 2019</a:t>
                      </a:r>
                    </a:p>
                    <a:p>
                      <a:endParaRPr lang="nl-NL" b="1" dirty="0">
                        <a:solidFill>
                          <a:srgbClr val="002060"/>
                        </a:solidFill>
                      </a:endParaRPr>
                    </a:p>
                    <a:p>
                      <a:r>
                        <a:rPr lang="nl-NL" b="1" dirty="0">
                          <a:solidFill>
                            <a:srgbClr val="002060"/>
                          </a:solidFill>
                        </a:rPr>
                        <a:t>On </a:t>
                      </a:r>
                      <a:r>
                        <a:rPr lang="nl-NL" b="1" dirty="0" err="1">
                          <a:solidFill>
                            <a:srgbClr val="002060"/>
                          </a:solidFill>
                        </a:rPr>
                        <a:t>the</a:t>
                      </a:r>
                      <a:r>
                        <a:rPr lang="nl-NL" b="1" dirty="0">
                          <a:solidFill>
                            <a:srgbClr val="002060"/>
                          </a:solidFill>
                        </a:rPr>
                        <a:t> flight wisselen betekent eerst de spelers uit het veld en daarna de wisselspeler het veld in, indien niet juist toegepast heeft dit een 2 minuten straf tot gevolg.  </a:t>
                      </a:r>
                    </a:p>
                  </a:txBody>
                  <a:tcPr>
                    <a:noFill/>
                  </a:tcPr>
                </a:tc>
                <a:extLst>
                  <a:ext uri="{0D108BD9-81ED-4DB2-BD59-A6C34878D82A}">
                    <a16:rowId xmlns:a16="http://schemas.microsoft.com/office/drawing/2014/main" val="1980317274"/>
                  </a:ext>
                </a:extLst>
              </a:tr>
              <a:tr h="947979">
                <a:tc>
                  <a:txBody>
                    <a:bodyPr/>
                    <a:lstStyle/>
                    <a:p>
                      <a:pPr algn="ctr"/>
                      <a:r>
                        <a:rPr lang="nl-NL" b="1" dirty="0">
                          <a:solidFill>
                            <a:schemeClr val="tx1"/>
                          </a:solidFill>
                        </a:rPr>
                        <a:t>OVERGANGSKLASSE / 1</a:t>
                      </a:r>
                      <a:r>
                        <a:rPr lang="nl-NL" b="1" baseline="30000" dirty="0">
                          <a:solidFill>
                            <a:schemeClr val="tx1"/>
                          </a:solidFill>
                        </a:rPr>
                        <a:t>e</a:t>
                      </a:r>
                      <a:r>
                        <a:rPr lang="nl-NL" b="1" dirty="0">
                          <a:solidFill>
                            <a:schemeClr val="tx1"/>
                          </a:solidFill>
                        </a:rPr>
                        <a:t> KLASSE</a:t>
                      </a:r>
                    </a:p>
                  </a:txBody>
                  <a:tcPr anchor="ctr">
                    <a:noFill/>
                  </a:tcPr>
                </a:tc>
                <a:tc>
                  <a:txBody>
                    <a:bodyPr/>
                    <a:lstStyle/>
                    <a:p>
                      <a:r>
                        <a:rPr lang="nl-NL" b="1" dirty="0">
                          <a:solidFill>
                            <a:srgbClr val="002060"/>
                          </a:solidFill>
                        </a:rPr>
                        <a:t>Idem</a:t>
                      </a:r>
                    </a:p>
                  </a:txBody>
                  <a:tcPr>
                    <a:noFill/>
                  </a:tcPr>
                </a:tc>
                <a:extLst>
                  <a:ext uri="{0D108BD9-81ED-4DB2-BD59-A6C34878D82A}">
                    <a16:rowId xmlns:a16="http://schemas.microsoft.com/office/drawing/2014/main" val="1196161830"/>
                  </a:ext>
                </a:extLst>
              </a:tr>
              <a:tr h="947979">
                <a:tc>
                  <a:txBody>
                    <a:bodyPr/>
                    <a:lstStyle/>
                    <a:p>
                      <a:pPr algn="ctr"/>
                      <a:r>
                        <a:rPr lang="nl-NL" b="1" dirty="0">
                          <a:solidFill>
                            <a:schemeClr val="tx1"/>
                          </a:solidFill>
                        </a:rPr>
                        <a:t>TWEEDE t/m VIERDE KLASSE</a:t>
                      </a:r>
                    </a:p>
                  </a:txBody>
                  <a:tcPr anchor="ctr">
                    <a:noFill/>
                  </a:tcPr>
                </a:tc>
                <a:tc>
                  <a:txBody>
                    <a:bodyPr/>
                    <a:lstStyle/>
                    <a:p>
                      <a:r>
                        <a:rPr lang="nl-NL" b="1" dirty="0">
                          <a:solidFill>
                            <a:srgbClr val="002060"/>
                          </a:solidFill>
                        </a:rPr>
                        <a:t>Idem</a:t>
                      </a:r>
                    </a:p>
                  </a:txBody>
                  <a:tcPr>
                    <a:noFill/>
                  </a:tcPr>
                </a:tc>
                <a:extLst>
                  <a:ext uri="{0D108BD9-81ED-4DB2-BD59-A6C34878D82A}">
                    <a16:rowId xmlns:a16="http://schemas.microsoft.com/office/drawing/2014/main" val="3246297679"/>
                  </a:ext>
                </a:extLst>
              </a:tr>
            </a:tbl>
          </a:graphicData>
        </a:graphic>
      </p:graphicFrame>
      <p:sp>
        <p:nvSpPr>
          <p:cNvPr id="5" name="Tekstvak 4">
            <a:extLst>
              <a:ext uri="{FF2B5EF4-FFF2-40B4-BE49-F238E27FC236}">
                <a16:creationId xmlns:a16="http://schemas.microsoft.com/office/drawing/2014/main" id="{36907E43-6B37-41AC-9F81-5930838CFB1A}"/>
              </a:ext>
            </a:extLst>
          </p:cNvPr>
          <p:cNvSpPr txBox="1"/>
          <p:nvPr/>
        </p:nvSpPr>
        <p:spPr>
          <a:xfrm>
            <a:off x="3836864" y="316171"/>
            <a:ext cx="4518272" cy="461665"/>
          </a:xfrm>
          <a:prstGeom prst="rect">
            <a:avLst/>
          </a:prstGeom>
          <a:noFill/>
        </p:spPr>
        <p:txBody>
          <a:bodyPr wrap="square" rtlCol="0">
            <a:spAutoFit/>
          </a:bodyPr>
          <a:lstStyle/>
          <a:p>
            <a:pPr algn="ctr"/>
            <a:r>
              <a:rPr lang="nl-NL" sz="2400" b="1" dirty="0">
                <a:solidFill>
                  <a:srgbClr val="002060"/>
                </a:solidFill>
              </a:rPr>
              <a:t>Wisselbeleid</a:t>
            </a:r>
          </a:p>
        </p:txBody>
      </p:sp>
    </p:spTree>
    <p:extLst>
      <p:ext uri="{BB962C8B-B14F-4D97-AF65-F5344CB8AC3E}">
        <p14:creationId xmlns:p14="http://schemas.microsoft.com/office/powerpoint/2010/main" val="72834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6D56D0F1-3F37-42E0-AB66-3D143C4B6C97}"/>
              </a:ext>
            </a:extLst>
          </p:cNvPr>
          <p:cNvGraphicFramePr>
            <a:graphicFrameLocks noGrp="1"/>
          </p:cNvGraphicFramePr>
          <p:nvPr>
            <p:extLst>
              <p:ext uri="{D42A27DB-BD31-4B8C-83A1-F6EECF244321}">
                <p14:modId xmlns:p14="http://schemas.microsoft.com/office/powerpoint/2010/main" val="1288983028"/>
              </p:ext>
            </p:extLst>
          </p:nvPr>
        </p:nvGraphicFramePr>
        <p:xfrm>
          <a:off x="514350" y="857250"/>
          <a:ext cx="11010900" cy="6137918"/>
        </p:xfrm>
        <a:graphic>
          <a:graphicData uri="http://schemas.openxmlformats.org/drawingml/2006/table">
            <a:tbl>
              <a:tblPr firstRow="1" bandRow="1">
                <a:tableStyleId>{5C22544A-7EE6-4342-B048-85BDC9FD1C3A}</a:tableStyleId>
              </a:tblPr>
              <a:tblGrid>
                <a:gridCol w="4640587">
                  <a:extLst>
                    <a:ext uri="{9D8B030D-6E8A-4147-A177-3AD203B41FA5}">
                      <a16:colId xmlns:a16="http://schemas.microsoft.com/office/drawing/2014/main" val="1035310438"/>
                    </a:ext>
                  </a:extLst>
                </a:gridCol>
                <a:gridCol w="6370313">
                  <a:extLst>
                    <a:ext uri="{9D8B030D-6E8A-4147-A177-3AD203B41FA5}">
                      <a16:colId xmlns:a16="http://schemas.microsoft.com/office/drawing/2014/main" val="3713180720"/>
                    </a:ext>
                  </a:extLst>
                </a:gridCol>
              </a:tblGrid>
              <a:tr h="2202172">
                <a:tc>
                  <a:txBody>
                    <a:bodyPr/>
                    <a:lstStyle/>
                    <a:p>
                      <a:pPr algn="ctr"/>
                      <a:r>
                        <a:rPr lang="nl-NL" b="1" dirty="0">
                          <a:solidFill>
                            <a:schemeClr val="tx1"/>
                          </a:solidFill>
                        </a:rPr>
                        <a:t>HOOFDKLASSE</a:t>
                      </a: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b="1" dirty="0">
                          <a:solidFill>
                            <a:srgbClr val="002060"/>
                          </a:solidFill>
                        </a:rPr>
                        <a:t>Alleen mondelinge waarschuwing, twee minuten tijdstraf en rode kaart van toepassing.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600" b="1" dirty="0">
                        <a:solidFill>
                          <a:srgbClr val="00206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600" b="1" dirty="0">
                          <a:solidFill>
                            <a:srgbClr val="002060"/>
                          </a:solidFill>
                        </a:rPr>
                        <a:t>Drie keer 2 minuten tijdstraf in één wedstrijd is rode kaart voor de betreffende speler.</a:t>
                      </a:r>
                    </a:p>
                    <a:p>
                      <a:r>
                        <a:rPr lang="nl-NL" sz="1600" b="1" dirty="0">
                          <a:solidFill>
                            <a:srgbClr val="002060"/>
                          </a:solidFill>
                        </a:rPr>
                        <a:t>Ontbinding 2 minuten tijdstraf bij doelpunt tegenstander</a:t>
                      </a:r>
                    </a:p>
                    <a:p>
                      <a:endParaRPr lang="nl-NL" sz="1600" b="1" dirty="0">
                        <a:solidFill>
                          <a:srgbClr val="002060"/>
                        </a:solidFill>
                      </a:endParaRPr>
                    </a:p>
                    <a:p>
                      <a:r>
                        <a:rPr lang="nl-NL" sz="1600" b="1" dirty="0">
                          <a:solidFill>
                            <a:srgbClr val="002060"/>
                          </a:solidFill>
                        </a:rPr>
                        <a:t>Rode kaart is diskwalificatie voor bestrafte speler en 5 minuten tijdstraf voor het team. Het team speelt dan 5 minuten met één veldspeler minder zonder ontbinding bij een doelpunt. </a:t>
                      </a:r>
                    </a:p>
                  </a:txBody>
                  <a:tcPr>
                    <a:noFill/>
                  </a:tcPr>
                </a:tc>
                <a:extLst>
                  <a:ext uri="{0D108BD9-81ED-4DB2-BD59-A6C34878D82A}">
                    <a16:rowId xmlns:a16="http://schemas.microsoft.com/office/drawing/2014/main" val="1980317274"/>
                  </a:ext>
                </a:extLst>
              </a:tr>
              <a:tr h="1804039">
                <a:tc>
                  <a:txBody>
                    <a:bodyPr/>
                    <a:lstStyle/>
                    <a:p>
                      <a:pPr algn="ctr"/>
                      <a:r>
                        <a:rPr lang="nl-NL" b="1" dirty="0">
                          <a:solidFill>
                            <a:schemeClr val="tx1"/>
                          </a:solidFill>
                        </a:rPr>
                        <a:t>OVERGANGSKLASSE / 1</a:t>
                      </a:r>
                      <a:r>
                        <a:rPr lang="nl-NL" b="1" baseline="30000" dirty="0">
                          <a:solidFill>
                            <a:schemeClr val="tx1"/>
                          </a:solidFill>
                        </a:rPr>
                        <a:t>e</a:t>
                      </a:r>
                      <a:r>
                        <a:rPr lang="nl-NL" b="1" dirty="0">
                          <a:solidFill>
                            <a:schemeClr val="tx1"/>
                          </a:solidFill>
                        </a:rPr>
                        <a:t> KLASSE</a:t>
                      </a:r>
                    </a:p>
                  </a:txBody>
                  <a:tcPr anchor="ctr">
                    <a:noFill/>
                  </a:tcPr>
                </a:tc>
                <a:tc>
                  <a:txBody>
                    <a:bodyPr/>
                    <a:lstStyle/>
                    <a:p>
                      <a:r>
                        <a:rPr lang="nl-NL" sz="1600" b="1" dirty="0">
                          <a:solidFill>
                            <a:srgbClr val="002060"/>
                          </a:solidFill>
                        </a:rPr>
                        <a:t>Groene kaart voor waarschuwing</a:t>
                      </a:r>
                    </a:p>
                    <a:p>
                      <a:r>
                        <a:rPr lang="nl-NL" sz="1600" b="1" dirty="0">
                          <a:solidFill>
                            <a:srgbClr val="002060"/>
                          </a:solidFill>
                        </a:rPr>
                        <a:t>Gele kaart voor 2 minuten tijdstraf</a:t>
                      </a:r>
                    </a:p>
                    <a:p>
                      <a:r>
                        <a:rPr lang="nl-NL" sz="1600" b="1" dirty="0">
                          <a:solidFill>
                            <a:srgbClr val="002060"/>
                          </a:solidFill>
                        </a:rPr>
                        <a:t>Rode kaart voor diskwalificatie speler(direct of 2x geel)</a:t>
                      </a:r>
                    </a:p>
                    <a:p>
                      <a:endParaRPr lang="nl-NL" sz="1600" b="1" dirty="0">
                        <a:solidFill>
                          <a:srgbClr val="00206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600" b="1" dirty="0">
                          <a:solidFill>
                            <a:srgbClr val="002060"/>
                          </a:solidFill>
                        </a:rPr>
                        <a:t>Ontbinding 2 minuten tijdstraf bij doelpunt tegenstander</a:t>
                      </a:r>
                    </a:p>
                    <a:p>
                      <a:endParaRPr lang="nl-NL" sz="1600" b="1" dirty="0">
                        <a:solidFill>
                          <a:srgbClr val="002060"/>
                        </a:solidFill>
                      </a:endParaRPr>
                    </a:p>
                  </a:txBody>
                  <a:tcPr>
                    <a:noFill/>
                  </a:tcPr>
                </a:tc>
                <a:extLst>
                  <a:ext uri="{0D108BD9-81ED-4DB2-BD59-A6C34878D82A}">
                    <a16:rowId xmlns:a16="http://schemas.microsoft.com/office/drawing/2014/main" val="1196161830"/>
                  </a:ext>
                </a:extLst>
              </a:tr>
              <a:tr h="1804039">
                <a:tc>
                  <a:txBody>
                    <a:bodyPr/>
                    <a:lstStyle/>
                    <a:p>
                      <a:pPr algn="ctr"/>
                      <a:r>
                        <a:rPr lang="nl-NL" b="1" dirty="0">
                          <a:solidFill>
                            <a:schemeClr val="tx1"/>
                          </a:solidFill>
                        </a:rPr>
                        <a:t>TWEEDE t/m VIERDE KLASSE</a:t>
                      </a:r>
                    </a:p>
                  </a:txBody>
                  <a:tcPr anchor="ctr">
                    <a:noFill/>
                  </a:tcPr>
                </a:tc>
                <a:tc>
                  <a:txBody>
                    <a:bodyPr/>
                    <a:lstStyle/>
                    <a:p>
                      <a:r>
                        <a:rPr lang="nl-NL" sz="1600" b="1" dirty="0">
                          <a:solidFill>
                            <a:srgbClr val="002060"/>
                          </a:solidFill>
                        </a:rPr>
                        <a:t>Groene kaart voor waarschuwing</a:t>
                      </a:r>
                    </a:p>
                    <a:p>
                      <a:r>
                        <a:rPr lang="nl-NL" sz="1600" b="1" dirty="0">
                          <a:solidFill>
                            <a:srgbClr val="002060"/>
                          </a:solidFill>
                        </a:rPr>
                        <a:t>Gele kaart voor 2 minuten tijdstraf</a:t>
                      </a:r>
                    </a:p>
                    <a:p>
                      <a:r>
                        <a:rPr lang="nl-NL" sz="1600" b="1" dirty="0">
                          <a:solidFill>
                            <a:srgbClr val="002060"/>
                          </a:solidFill>
                        </a:rPr>
                        <a:t>Rode kaart voor diskwalificatie speler (direct of 2x geel).</a:t>
                      </a:r>
                    </a:p>
                    <a:p>
                      <a:endParaRPr lang="nl-NL" sz="1600" b="1" dirty="0">
                        <a:solidFill>
                          <a:srgbClr val="00206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600" b="1" dirty="0">
                          <a:solidFill>
                            <a:srgbClr val="002060"/>
                          </a:solidFill>
                        </a:rPr>
                        <a:t>Ontbinding 2 minuten tijdstraf bij doelpunt tegenstander</a:t>
                      </a:r>
                    </a:p>
                  </a:txBody>
                  <a:tcPr>
                    <a:noFill/>
                  </a:tcPr>
                </a:tc>
                <a:extLst>
                  <a:ext uri="{0D108BD9-81ED-4DB2-BD59-A6C34878D82A}">
                    <a16:rowId xmlns:a16="http://schemas.microsoft.com/office/drawing/2014/main" val="3246297679"/>
                  </a:ext>
                </a:extLst>
              </a:tr>
            </a:tbl>
          </a:graphicData>
        </a:graphic>
      </p:graphicFrame>
      <p:sp>
        <p:nvSpPr>
          <p:cNvPr id="5" name="Tekstvak 4">
            <a:extLst>
              <a:ext uri="{FF2B5EF4-FFF2-40B4-BE49-F238E27FC236}">
                <a16:creationId xmlns:a16="http://schemas.microsoft.com/office/drawing/2014/main" id="{27F693ED-DC4A-46FE-92CA-650A2AEB0A23}"/>
              </a:ext>
            </a:extLst>
          </p:cNvPr>
          <p:cNvSpPr txBox="1"/>
          <p:nvPr/>
        </p:nvSpPr>
        <p:spPr>
          <a:xfrm>
            <a:off x="3789240" y="297121"/>
            <a:ext cx="4518272" cy="461665"/>
          </a:xfrm>
          <a:prstGeom prst="rect">
            <a:avLst/>
          </a:prstGeom>
          <a:noFill/>
        </p:spPr>
        <p:txBody>
          <a:bodyPr wrap="square" rtlCol="0">
            <a:spAutoFit/>
          </a:bodyPr>
          <a:lstStyle/>
          <a:p>
            <a:pPr algn="ctr"/>
            <a:r>
              <a:rPr lang="nl-NL" sz="2400" b="1" dirty="0">
                <a:solidFill>
                  <a:srgbClr val="002060"/>
                </a:solidFill>
              </a:rPr>
              <a:t>Straffen en kaarten</a:t>
            </a:r>
          </a:p>
        </p:txBody>
      </p:sp>
    </p:spTree>
    <p:extLst>
      <p:ext uri="{BB962C8B-B14F-4D97-AF65-F5344CB8AC3E}">
        <p14:creationId xmlns:p14="http://schemas.microsoft.com/office/powerpoint/2010/main" val="1354381445"/>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204</TotalTime>
  <Words>897</Words>
  <Application>Microsoft Office PowerPoint</Application>
  <PresentationFormat>Breedbeeld</PresentationFormat>
  <Paragraphs>107</Paragraphs>
  <Slides>15</Slides>
  <Notes>0</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Century Gothic</vt:lpstr>
      <vt:lpstr>Wingdings 3</vt:lpstr>
      <vt:lpstr>Segment</vt:lpstr>
      <vt:lpstr>Spelregels SEIZOEN  2019-2020</vt:lpstr>
      <vt:lpstr>PowerPoint-presentatie</vt:lpstr>
      <vt:lpstr>Spelregels seizoen 2019-2020</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Spelregels seizoen 2019-2020</dc:title>
  <dc:creator>M van der Graaf</dc:creator>
  <cp:lastModifiedBy>Hans Mater</cp:lastModifiedBy>
  <cp:revision>16</cp:revision>
  <dcterms:created xsi:type="dcterms:W3CDTF">2019-09-06T06:50:15Z</dcterms:created>
  <dcterms:modified xsi:type="dcterms:W3CDTF">2019-09-20T09:35:35Z</dcterms:modified>
</cp:coreProperties>
</file>