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8" r:id="rId5"/>
    <p:sldId id="300" r:id="rId6"/>
    <p:sldId id="297" r:id="rId7"/>
    <p:sldId id="259" r:id="rId8"/>
    <p:sldId id="298" r:id="rId9"/>
    <p:sldId id="260" r:id="rId10"/>
    <p:sldId id="299" r:id="rId11"/>
    <p:sldId id="262" r:id="rId12"/>
    <p:sldId id="261" r:id="rId13"/>
    <p:sldId id="263" r:id="rId14"/>
    <p:sldId id="271" r:id="rId15"/>
    <p:sldId id="309" r:id="rId16"/>
    <p:sldId id="310" r:id="rId17"/>
    <p:sldId id="267" r:id="rId18"/>
    <p:sldId id="273" r:id="rId19"/>
    <p:sldId id="315" r:id="rId20"/>
    <p:sldId id="287" r:id="rId21"/>
    <p:sldId id="286" r:id="rId22"/>
    <p:sldId id="289" r:id="rId23"/>
    <p:sldId id="288" r:id="rId24"/>
    <p:sldId id="301" r:id="rId25"/>
    <p:sldId id="305" r:id="rId26"/>
    <p:sldId id="304" r:id="rId27"/>
    <p:sldId id="296" r:id="rId28"/>
    <p:sldId id="291" r:id="rId29"/>
    <p:sldId id="293" r:id="rId30"/>
    <p:sldId id="302" r:id="rId31"/>
    <p:sldId id="295" r:id="rId32"/>
    <p:sldId id="294" r:id="rId33"/>
    <p:sldId id="311" r:id="rId34"/>
    <p:sldId id="306" r:id="rId35"/>
    <p:sldId id="290" r:id="rId36"/>
    <p:sldId id="314" r:id="rId37"/>
    <p:sldId id="266" r:id="rId38"/>
    <p:sldId id="268" r:id="rId39"/>
    <p:sldId id="269" r:id="rId40"/>
    <p:sldId id="307" r:id="rId41"/>
    <p:sldId id="308" r:id="rId42"/>
    <p:sldId id="272" r:id="rId43"/>
    <p:sldId id="264" r:id="rId44"/>
    <p:sldId id="265" r:id="rId45"/>
    <p:sldId id="285" r:id="rId46"/>
    <p:sldId id="270" r:id="rId47"/>
    <p:sldId id="274" r:id="rId48"/>
    <p:sldId id="313" r:id="rId49"/>
    <p:sldId id="284" r:id="rId50"/>
    <p:sldId id="312" r:id="rId51"/>
    <p:sldId id="257" r:id="rId52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469570" y="1709739"/>
            <a:ext cx="9601201" cy="1724838"/>
          </a:xfrm>
        </p:spPr>
        <p:txBody>
          <a:bodyPr anchor="b">
            <a:normAutofit/>
          </a:bodyPr>
          <a:lstStyle>
            <a:lvl1pPr algn="ctr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69570" y="3434577"/>
            <a:ext cx="9601201" cy="2141033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723741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9569" y="1049337"/>
            <a:ext cx="9601201" cy="776288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68288" indent="-268288">
              <a:buFont typeface="Verdana" panose="020B0604030504040204" pitchFamily="34" charset="0"/>
              <a:buChar char="–"/>
              <a:defRPr sz="1900"/>
            </a:lvl1pPr>
            <a:lvl2pPr marL="534988" indent="-266700">
              <a:buFont typeface="Verdana" panose="020B0604030504040204" pitchFamily="34" charset="0"/>
              <a:buChar char="–"/>
              <a:defRPr sz="1900"/>
            </a:lvl2pPr>
            <a:lvl3pPr marL="803275" indent="-268288">
              <a:buFont typeface="Verdana" panose="020B0604030504040204" pitchFamily="34" charset="0"/>
              <a:buChar char="–"/>
              <a:defRPr sz="1900"/>
            </a:lvl3pPr>
            <a:lvl4pPr marL="1081088" indent="-277813">
              <a:buFont typeface="Verdana" panose="020B0604030504040204" pitchFamily="34" charset="0"/>
              <a:buChar char="–"/>
              <a:defRPr sz="1900"/>
            </a:lvl4pPr>
            <a:lvl5pPr marL="1347788" indent="-266700">
              <a:buFont typeface="Verdana" panose="020B0604030504040204" pitchFamily="34" charset="0"/>
              <a:buChar char="–"/>
              <a:defRPr sz="19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AB11B65-7AEA-4521-B12C-2912FBCA4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8F3B2-5687-41F8-B673-2E694DB46F22}" type="datetimeFigureOut">
              <a:rPr lang="nl-NL"/>
              <a:pPr>
                <a:defRPr/>
              </a:pPr>
              <a:t>7-12-2022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AE38D81-17CA-48DA-B8F2-344AF7A4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3A81B34-D964-408F-AD54-940F60FDA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1D938-E178-46DE-90F4-8809D7E8F83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70631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met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9569" y="1049337"/>
            <a:ext cx="9601201" cy="776288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9198BF2-C07E-4117-828F-FD6DB075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04FC5-EE83-428D-8863-1D0CF459C995}" type="datetimeFigureOut">
              <a:rPr lang="nl-NL"/>
              <a:pPr>
                <a:defRPr/>
              </a:pPr>
              <a:t>7-12-2022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B67E71-8E64-42BF-B8D7-E68486DCC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1D9A5B-2351-4237-A49F-9A32DEBB8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496F69-0457-40E8-BCC1-5D0AAF96A13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48580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twee afbeeldinge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69570" y="1109335"/>
            <a:ext cx="5762503" cy="77628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7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1469571" y="1962615"/>
            <a:ext cx="4975834" cy="421434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14"/>
          </p:nvPr>
        </p:nvSpPr>
        <p:spPr>
          <a:xfrm>
            <a:off x="7500685" y="4004836"/>
            <a:ext cx="4680000" cy="2649963"/>
          </a:xfr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15"/>
          </p:nvPr>
        </p:nvSpPr>
        <p:spPr>
          <a:xfrm>
            <a:off x="7500685" y="1280242"/>
            <a:ext cx="4680000" cy="2626982"/>
          </a:xfr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1DDCC0FD-7EF1-4980-847D-AAFD36967DB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2551B-4995-403A-9956-EF0FF7AA1557}" type="datetimeFigureOut">
              <a:rPr lang="nl-NL"/>
              <a:pPr>
                <a:defRPr/>
              </a:pPr>
              <a:t>7-12-2022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52D76D2B-528E-470C-809E-34474896C6A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4800B44F-0146-4A37-90B5-3A16CC08D9C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95072DBE-1E12-4228-A741-BD91936EF29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98893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twee afbeeldingen o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/>
          <p:cNvSpPr>
            <a:spLocks noGrp="1"/>
          </p:cNvSpPr>
          <p:nvPr>
            <p:ph type="pic" sz="quarter" idx="14"/>
          </p:nvPr>
        </p:nvSpPr>
        <p:spPr>
          <a:xfrm>
            <a:off x="6188927" y="3441700"/>
            <a:ext cx="5991758" cy="3213099"/>
          </a:xfr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15"/>
          </p:nvPr>
        </p:nvSpPr>
        <p:spPr>
          <a:xfrm>
            <a:off x="0" y="3441700"/>
            <a:ext cx="6010507" cy="3213099"/>
          </a:xfr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469569" y="1049337"/>
            <a:ext cx="9601201" cy="776288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"/>
          </p:nvPr>
        </p:nvSpPr>
        <p:spPr>
          <a:xfrm>
            <a:off x="1469570" y="1825625"/>
            <a:ext cx="9601201" cy="1517939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atum 3">
            <a:extLst>
              <a:ext uri="{FF2B5EF4-FFF2-40B4-BE49-F238E27FC236}">
                <a16:creationId xmlns:a16="http://schemas.microsoft.com/office/drawing/2014/main" id="{396DBF05-00DD-4C8B-890D-4EB546D7C99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E6A03-DAED-4129-AF84-38D2323F4026}" type="datetimeFigureOut">
              <a:rPr lang="nl-NL"/>
              <a:pPr>
                <a:defRPr/>
              </a:pPr>
              <a:t>7-12-2022</a:t>
            </a:fld>
            <a:endParaRPr lang="nl-NL"/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B9044D1B-323D-4E40-90EB-0F82BA61367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C7E528FD-2D13-45A3-8BF8-F64EABAB96E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6E62368-ACED-4362-8BF6-0EBB427F0411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04326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et e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2682" y="1101621"/>
            <a:ext cx="5530342" cy="776288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6122682" y="2012846"/>
            <a:ext cx="5530341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15"/>
          </p:nvPr>
        </p:nvSpPr>
        <p:spPr>
          <a:xfrm>
            <a:off x="-1" y="1101621"/>
            <a:ext cx="5843239" cy="5540477"/>
          </a:xfr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93855001-F6D7-4F34-B7E3-6F882893E61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416C0-F813-4ABC-82A1-E6FF4F1CB9C0}" type="datetimeFigureOut">
              <a:rPr lang="nl-NL"/>
              <a:pPr>
                <a:defRPr/>
              </a:pPr>
              <a:t>7-12-2022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99B3BDD3-45AA-4F58-853D-8AC24258848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84471F15-473D-4078-A6BC-F390AEAC080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CFEEB206-EA62-4DED-B3D3-690442C7DE8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7961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9"/>
          <p:cNvSpPr>
            <a:spLocks noGrp="1"/>
          </p:cNvSpPr>
          <p:nvPr>
            <p:ph type="pic" sz="quarter" idx="15"/>
          </p:nvPr>
        </p:nvSpPr>
        <p:spPr>
          <a:xfrm>
            <a:off x="0" y="3950772"/>
            <a:ext cx="3996000" cy="2700000"/>
          </a:xfr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3" name="Tijdelijke aanduiding voor afbeelding 9"/>
          <p:cNvSpPr>
            <a:spLocks noGrp="1"/>
          </p:cNvSpPr>
          <p:nvPr>
            <p:ph type="pic" sz="quarter" idx="16"/>
          </p:nvPr>
        </p:nvSpPr>
        <p:spPr>
          <a:xfrm>
            <a:off x="4098000" y="3950772"/>
            <a:ext cx="3996000" cy="2700000"/>
          </a:xfr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afbeelding 9"/>
          <p:cNvSpPr>
            <a:spLocks noGrp="1"/>
          </p:cNvSpPr>
          <p:nvPr>
            <p:ph type="pic" sz="quarter" idx="17"/>
          </p:nvPr>
        </p:nvSpPr>
        <p:spPr>
          <a:xfrm>
            <a:off x="8196000" y="3950772"/>
            <a:ext cx="3996000" cy="2700000"/>
          </a:xfr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5" name="Tijdelijke aanduiding voor afbeelding 9"/>
          <p:cNvSpPr>
            <a:spLocks noGrp="1"/>
          </p:cNvSpPr>
          <p:nvPr>
            <p:ph type="pic" sz="quarter" idx="18"/>
          </p:nvPr>
        </p:nvSpPr>
        <p:spPr>
          <a:xfrm>
            <a:off x="0" y="1122699"/>
            <a:ext cx="3996000" cy="2700000"/>
          </a:xfr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6" name="Tijdelijke aanduiding voor afbeelding 9"/>
          <p:cNvSpPr>
            <a:spLocks noGrp="1"/>
          </p:cNvSpPr>
          <p:nvPr>
            <p:ph type="pic" sz="quarter" idx="19"/>
          </p:nvPr>
        </p:nvSpPr>
        <p:spPr>
          <a:xfrm>
            <a:off x="4098000" y="1122699"/>
            <a:ext cx="3996000" cy="2700000"/>
          </a:xfr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7" name="Tijdelijke aanduiding voor afbeelding 9"/>
          <p:cNvSpPr>
            <a:spLocks noGrp="1"/>
          </p:cNvSpPr>
          <p:nvPr>
            <p:ph type="pic" sz="quarter" idx="20"/>
          </p:nvPr>
        </p:nvSpPr>
        <p:spPr>
          <a:xfrm>
            <a:off x="8196000" y="1122699"/>
            <a:ext cx="3996000" cy="2700000"/>
          </a:xfr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datum 3">
            <a:extLst>
              <a:ext uri="{FF2B5EF4-FFF2-40B4-BE49-F238E27FC236}">
                <a16:creationId xmlns:a16="http://schemas.microsoft.com/office/drawing/2014/main" id="{F8CE7FA6-EB9E-4DCF-A082-948DB405B203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379A1-9C10-4A60-B0F9-9D9B176E253C}" type="datetimeFigureOut">
              <a:rPr lang="nl-NL"/>
              <a:pPr>
                <a:defRPr/>
              </a:pPr>
              <a:t>7-12-2022</a:t>
            </a:fld>
            <a:endParaRPr lang="nl-NL"/>
          </a:p>
        </p:txBody>
      </p:sp>
      <p:sp>
        <p:nvSpPr>
          <p:cNvPr id="9" name="Tijdelijke aanduiding voor voettekst 4">
            <a:extLst>
              <a:ext uri="{FF2B5EF4-FFF2-40B4-BE49-F238E27FC236}">
                <a16:creationId xmlns:a16="http://schemas.microsoft.com/office/drawing/2014/main" id="{1C09CBCF-1142-455A-8B66-5A702098017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5">
            <a:extLst>
              <a:ext uri="{FF2B5EF4-FFF2-40B4-BE49-F238E27FC236}">
                <a16:creationId xmlns:a16="http://schemas.microsoft.com/office/drawing/2014/main" id="{BCB90E1A-2CCE-444E-B6B7-6C0AA938DA7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E779CF68-5FAB-4954-89C9-4751980EF42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28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0" y="671513"/>
            <a:ext cx="12192000" cy="5970587"/>
          </a:xfrm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E55625AC-935E-4593-89E7-404460EA7E4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71B8C-DF63-4BBC-817E-3857EF0085EE}" type="datetimeFigureOut">
              <a:rPr lang="nl-NL"/>
              <a:pPr>
                <a:defRPr/>
              </a:pPr>
              <a:t>7-12-2022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13825E79-7094-45F0-A6C2-E646C257A96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3CE98E82-1D31-41C9-ADCB-C7774D298E7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1DA5A59-4D3E-4011-998B-D532CDF7FC0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1713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atste dia">
    <p:bg>
      <p:bgPr>
        <a:blipFill dpi="0" rotWithShape="0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303315" y="1126836"/>
            <a:ext cx="9937340" cy="1365632"/>
          </a:xfrm>
        </p:spPr>
        <p:txBody>
          <a:bodyPr anchor="b"/>
          <a:lstStyle>
            <a:lvl1pPr algn="ctr">
              <a:defRPr sz="3600" b="1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8294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0CC6D9AF-05D3-4F90-9640-8F796CAFBA8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470025" y="1049338"/>
            <a:ext cx="960120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FE6C8665-3044-46C9-B7EB-5230D7760A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470025" y="1825625"/>
            <a:ext cx="96012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30137EA-414C-4D55-82AE-0751395D8F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0025" y="6642100"/>
            <a:ext cx="2111375" cy="193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143DB346-AF58-42AF-B19D-A515E6C64062}" type="datetimeFigureOut">
              <a:rPr lang="nl-NL"/>
              <a:pPr>
                <a:defRPr/>
              </a:pPr>
              <a:t>7-12-2022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97A497F-289F-4E48-BD16-EF3FA3660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6025" y="6642100"/>
            <a:ext cx="4397375" cy="193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075D82E-72ED-4857-A1CB-F227F2F84D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642100"/>
            <a:ext cx="2460625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bg1"/>
                </a:solidFill>
              </a:defRPr>
            </a:lvl1pPr>
          </a:lstStyle>
          <a:p>
            <a:fld id="{9BBDA73B-BCC7-4A1A-8D0D-186468F3C4C1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6" r:id="rId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</a:defRPr>
      </a:lvl9pPr>
    </p:titleStyle>
    <p:bodyStyle>
      <a:lvl1pPr marL="268288" indent="-268288" algn="l" rtl="0" eaLnBrk="1" fontAlgn="base" hangingPunct="1">
        <a:lnSpc>
          <a:spcPct val="120000"/>
        </a:lnSpc>
        <a:spcBef>
          <a:spcPts val="1000"/>
        </a:spcBef>
        <a:spcAft>
          <a:spcPct val="0"/>
        </a:spcAft>
        <a:buFont typeface="Verdana" panose="020B060403050404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67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Font typeface="Verdana" panose="020B060403050404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8288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Font typeface="Verdana" panose="020B060403050404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081088" indent="-277813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Font typeface="Verdana" panose="020B060403050404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788" indent="-266700" algn="l" rtl="0" eaLnBrk="1" fontAlgn="base" hangingPunct="1">
        <a:lnSpc>
          <a:spcPct val="120000"/>
        </a:lnSpc>
        <a:spcBef>
          <a:spcPts val="500"/>
        </a:spcBef>
        <a:spcAft>
          <a:spcPct val="0"/>
        </a:spcAft>
        <a:buFont typeface="Verdana" panose="020B060403050404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UBr2Nr" TargetMode="External"/><Relationship Id="rId2" Type="http://schemas.openxmlformats.org/officeDocument/2006/relationships/hyperlink" Target="https://bit.ly/3hanPa2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390E62C3-3A07-3DF3-3FA5-02CBAB3682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1DD58EF2-7EBA-7F30-703B-6A2A1003E206}"/>
              </a:ext>
            </a:extLst>
          </p:cNvPr>
          <p:cNvSpPr txBox="1"/>
          <p:nvPr/>
        </p:nvSpPr>
        <p:spPr>
          <a:xfrm>
            <a:off x="2274163" y="506026"/>
            <a:ext cx="7643673" cy="1323439"/>
          </a:xfrm>
          <a:prstGeom prst="rect">
            <a:avLst/>
          </a:prstGeom>
          <a:solidFill>
            <a:srgbClr val="A6A6A6">
              <a:alpha val="47843"/>
            </a:srgb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solidFill>
                  <a:schemeClr val="bg1"/>
                </a:solidFill>
                <a:latin typeface="Interstate Cond" pitchFamily="50" charset="0"/>
              </a:rPr>
              <a:t>Ben jij </a:t>
            </a:r>
            <a:r>
              <a:rPr lang="nl-NL" sz="4000" dirty="0" err="1">
                <a:solidFill>
                  <a:schemeClr val="bg1"/>
                </a:solidFill>
                <a:latin typeface="Interstate Cond" pitchFamily="50" charset="0"/>
              </a:rPr>
              <a:t>zaalklaar</a:t>
            </a:r>
            <a:r>
              <a:rPr lang="nl-NL" sz="4000" dirty="0">
                <a:solidFill>
                  <a:schemeClr val="bg1"/>
                </a:solidFill>
                <a:latin typeface="Interstate Cond" pitchFamily="50" charset="0"/>
              </a:rPr>
              <a:t>?</a:t>
            </a:r>
          </a:p>
          <a:p>
            <a:pPr algn="ctr"/>
            <a:r>
              <a:rPr lang="nl-NL" sz="4000" dirty="0">
                <a:solidFill>
                  <a:schemeClr val="bg1"/>
                </a:solidFill>
                <a:latin typeface="Interstate Cond" pitchFamily="50" charset="0"/>
              </a:rPr>
              <a:t>Voor CS en CS+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CCF84C60-9F05-6960-F098-8DB5D9A77C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793287" cy="5060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EFA8B09-EAEE-CC3A-57D5-1CFECD21C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0542"/>
            <a:ext cx="12192000" cy="8128000"/>
          </a:xfrm>
        </p:spPr>
      </p:pic>
      <p:sp>
        <p:nvSpPr>
          <p:cNvPr id="6" name="Pijl: omlaag 5">
            <a:extLst>
              <a:ext uri="{FF2B5EF4-FFF2-40B4-BE49-F238E27FC236}">
                <a16:creationId xmlns:a16="http://schemas.microsoft.com/office/drawing/2014/main" id="{BB3559DB-2290-40F2-84B7-6D1E74C92083}"/>
              </a:ext>
            </a:extLst>
          </p:cNvPr>
          <p:cNvSpPr/>
          <p:nvPr/>
        </p:nvSpPr>
        <p:spPr>
          <a:xfrm rot="20519992">
            <a:off x="1622120" y="4576692"/>
            <a:ext cx="861134" cy="1437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: omlaag 6">
            <a:extLst>
              <a:ext uri="{FF2B5EF4-FFF2-40B4-BE49-F238E27FC236}">
                <a16:creationId xmlns:a16="http://schemas.microsoft.com/office/drawing/2014/main" id="{F077DDF4-1506-DC6B-5082-4BBABA87A8C4}"/>
              </a:ext>
            </a:extLst>
          </p:cNvPr>
          <p:cNvSpPr/>
          <p:nvPr/>
        </p:nvSpPr>
        <p:spPr>
          <a:xfrm rot="3116915">
            <a:off x="7163265" y="5155220"/>
            <a:ext cx="861134" cy="1437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C8011F6-E95A-2D54-8426-965B345BB944}"/>
              </a:ext>
            </a:extLst>
          </p:cNvPr>
          <p:cNvSpPr txBox="1"/>
          <p:nvPr/>
        </p:nvSpPr>
        <p:spPr>
          <a:xfrm>
            <a:off x="692460" y="4083027"/>
            <a:ext cx="2213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De stick…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8658254-174C-1291-1723-8082E8F86BD3}"/>
              </a:ext>
            </a:extLst>
          </p:cNvPr>
          <p:cNvSpPr txBox="1"/>
          <p:nvPr/>
        </p:nvSpPr>
        <p:spPr>
          <a:xfrm>
            <a:off x="6597588" y="4648927"/>
            <a:ext cx="2213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…en de hand raken de grond</a:t>
            </a:r>
          </a:p>
        </p:txBody>
      </p:sp>
    </p:spTree>
    <p:extLst>
      <p:ext uri="{BB962C8B-B14F-4D97-AF65-F5344CB8AC3E}">
        <p14:creationId xmlns:p14="http://schemas.microsoft.com/office/powerpoint/2010/main" val="166678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EFA8B09-EAEE-CC3A-57D5-1CFECD21C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0542"/>
            <a:ext cx="12192000" cy="8128000"/>
          </a:xfrm>
        </p:spPr>
      </p:pic>
      <p:sp>
        <p:nvSpPr>
          <p:cNvPr id="6" name="Pijl: omlaag 5">
            <a:extLst>
              <a:ext uri="{FF2B5EF4-FFF2-40B4-BE49-F238E27FC236}">
                <a16:creationId xmlns:a16="http://schemas.microsoft.com/office/drawing/2014/main" id="{BB3559DB-2290-40F2-84B7-6D1E74C92083}"/>
              </a:ext>
            </a:extLst>
          </p:cNvPr>
          <p:cNvSpPr/>
          <p:nvPr/>
        </p:nvSpPr>
        <p:spPr>
          <a:xfrm rot="20519992">
            <a:off x="1622120" y="4576692"/>
            <a:ext cx="861134" cy="14371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C8011F6-E95A-2D54-8426-965B345BB944}"/>
              </a:ext>
            </a:extLst>
          </p:cNvPr>
          <p:cNvSpPr txBox="1"/>
          <p:nvPr/>
        </p:nvSpPr>
        <p:spPr>
          <a:xfrm>
            <a:off x="790115" y="3759861"/>
            <a:ext cx="2213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De stick ligt voor de speler</a:t>
            </a:r>
          </a:p>
        </p:txBody>
      </p:sp>
    </p:spTree>
    <p:extLst>
      <p:ext uri="{BB962C8B-B14F-4D97-AF65-F5344CB8AC3E}">
        <p14:creationId xmlns:p14="http://schemas.microsoft.com/office/powerpoint/2010/main" val="301039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3225DE-0B01-F6BD-398F-C0F833B68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Wanneer is het ‘in het blok’ spelen?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63CB69-93A6-8EE6-5E84-8E5337E8F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 criteria zijn:</a:t>
            </a:r>
          </a:p>
          <a:p>
            <a:r>
              <a:rPr lang="nl-NL" dirty="0"/>
              <a:t>De stick ligt vóór de speler op de vloer;</a:t>
            </a:r>
          </a:p>
          <a:p>
            <a:r>
              <a:rPr lang="nl-NL" dirty="0"/>
              <a:t>De bal wordt op korte afstand in de stick gespeeld;</a:t>
            </a:r>
          </a:p>
          <a:p>
            <a:endParaRPr lang="nl-NL" dirty="0"/>
          </a:p>
          <a:p>
            <a:r>
              <a:rPr lang="nl-NL" dirty="0"/>
              <a:t>Gaat de stick naar de bal dan is het </a:t>
            </a:r>
            <a:r>
              <a:rPr lang="nl-NL" b="1" u="sng" dirty="0"/>
              <a:t>NIET </a:t>
            </a:r>
            <a:r>
              <a:rPr lang="nl-NL" dirty="0"/>
              <a:t>in het blok spelen. </a:t>
            </a:r>
          </a:p>
          <a:p>
            <a:r>
              <a:rPr lang="nl-NL" dirty="0"/>
              <a:t>Verschil tussen: </a:t>
            </a:r>
            <a:r>
              <a:rPr lang="nl-NL" b="1" i="1" dirty="0"/>
              <a:t>bal naar stick of stick naar bal</a:t>
            </a:r>
            <a:r>
              <a:rPr lang="nl-NL" dirty="0"/>
              <a:t>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Niet iedere bal ‘in het blok’ is een kaart.</a:t>
            </a:r>
            <a:br>
              <a:rPr lang="nl-NL" dirty="0"/>
            </a:br>
            <a:r>
              <a:rPr lang="nl-NL" dirty="0"/>
              <a:t>Alleen bij een harde bal een waarschuwing of een persoonlijke straf.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0160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8BB8BA-1C59-9A07-85C9-259C13045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op de link voor de clip!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5172668-D1D7-113D-C24B-DBA8E0BE63EA}"/>
              </a:ext>
            </a:extLst>
          </p:cNvPr>
          <p:cNvSpPr txBox="1"/>
          <p:nvPr/>
        </p:nvSpPr>
        <p:spPr>
          <a:xfrm>
            <a:off x="3222169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dirty="0"/>
              <a:t>https://youtu.be/bmMHXE8GHAs</a:t>
            </a:r>
          </a:p>
        </p:txBody>
      </p:sp>
    </p:spTree>
    <p:extLst>
      <p:ext uri="{BB962C8B-B14F-4D97-AF65-F5344CB8AC3E}">
        <p14:creationId xmlns:p14="http://schemas.microsoft.com/office/powerpoint/2010/main" val="365745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B7EE4-873A-C170-51B7-5A45804E8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op de link voor de clip!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77DD116-F8EA-AE69-F5EA-7218AF7489D7}"/>
              </a:ext>
            </a:extLst>
          </p:cNvPr>
          <p:cNvSpPr txBox="1"/>
          <p:nvPr/>
        </p:nvSpPr>
        <p:spPr>
          <a:xfrm>
            <a:off x="3048000" y="32466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dirty="0"/>
              <a:t>https://youtu.be/63-H9EmhD3E</a:t>
            </a:r>
          </a:p>
        </p:txBody>
      </p:sp>
    </p:spTree>
    <p:extLst>
      <p:ext uri="{BB962C8B-B14F-4D97-AF65-F5344CB8AC3E}">
        <p14:creationId xmlns:p14="http://schemas.microsoft.com/office/powerpoint/2010/main" val="14123616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34C733-8334-6C8F-39F5-790EB670B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AC2E8CA-8514-0F05-C691-27A1EE289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</p:spPr>
      </p:pic>
      <p:sp>
        <p:nvSpPr>
          <p:cNvPr id="6" name="Pijl: rechts 5">
            <a:extLst>
              <a:ext uri="{FF2B5EF4-FFF2-40B4-BE49-F238E27FC236}">
                <a16:creationId xmlns:a16="http://schemas.microsoft.com/office/drawing/2014/main" id="{BA6E75D9-DE67-92B9-3519-B551866E5C43}"/>
              </a:ext>
            </a:extLst>
          </p:cNvPr>
          <p:cNvSpPr/>
          <p:nvPr/>
        </p:nvSpPr>
        <p:spPr>
          <a:xfrm rot="7258079">
            <a:off x="9640203" y="4272426"/>
            <a:ext cx="1455938" cy="665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1ADFF8BE-034C-2516-1C68-93D82BE45E0E}"/>
              </a:ext>
            </a:extLst>
          </p:cNvPr>
          <p:cNvSpPr txBox="1"/>
          <p:nvPr/>
        </p:nvSpPr>
        <p:spPr>
          <a:xfrm>
            <a:off x="1121230" y="701336"/>
            <a:ext cx="5334434" cy="10156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>
                <a:latin typeface="+mn-lt"/>
              </a:rPr>
              <a:t>Dit is </a:t>
            </a:r>
            <a:r>
              <a:rPr lang="nl-NL" sz="2000" b="1" dirty="0">
                <a:latin typeface="+mn-lt"/>
              </a:rPr>
              <a:t>NIET</a:t>
            </a:r>
            <a:r>
              <a:rPr lang="nl-NL" sz="2000" dirty="0">
                <a:latin typeface="+mn-lt"/>
              </a:rPr>
              <a:t> in het blok spelen. </a:t>
            </a:r>
          </a:p>
          <a:p>
            <a:endParaRPr lang="nl-NL" sz="2000" dirty="0">
              <a:latin typeface="+mn-lt"/>
            </a:endParaRPr>
          </a:p>
          <a:p>
            <a:r>
              <a:rPr lang="nl-NL" sz="2000" dirty="0">
                <a:latin typeface="+mn-lt"/>
              </a:rPr>
              <a:t>De stick ligt niet voor de speler.</a:t>
            </a:r>
          </a:p>
        </p:txBody>
      </p:sp>
    </p:spTree>
    <p:extLst>
      <p:ext uri="{BB962C8B-B14F-4D97-AF65-F5344CB8AC3E}">
        <p14:creationId xmlns:p14="http://schemas.microsoft.com/office/powerpoint/2010/main" val="705256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4EB201-DA33-5447-6043-5543D78D7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Mag een pirouette?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DEF48F-161D-20F7-2485-2582DDBBAB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is een pirouette?</a:t>
            </a:r>
          </a:p>
          <a:p>
            <a:endParaRPr lang="nl-NL" dirty="0"/>
          </a:p>
          <a:p>
            <a:r>
              <a:rPr lang="nl-NL" dirty="0"/>
              <a:t>Een pirouette mag, zolang de bal niet de stick van de tegenstander raakt.</a:t>
            </a:r>
          </a:p>
          <a:p>
            <a:r>
              <a:rPr lang="nl-NL" dirty="0"/>
              <a:t>Raakt de bal de stick, dan is het een overtreding.</a:t>
            </a:r>
          </a:p>
          <a:p>
            <a:endParaRPr lang="nl-NL" dirty="0"/>
          </a:p>
          <a:p>
            <a:r>
              <a:rPr lang="nl-NL" dirty="0"/>
              <a:t>Bij écht gevaar een vermaning of persoonlijke straf.</a:t>
            </a:r>
          </a:p>
        </p:txBody>
      </p:sp>
    </p:spTree>
    <p:extLst>
      <p:ext uri="{BB962C8B-B14F-4D97-AF65-F5344CB8AC3E}">
        <p14:creationId xmlns:p14="http://schemas.microsoft.com/office/powerpoint/2010/main" val="998322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824852-EF18-DAE9-9BE0-4E389DEC4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op de link voor de clip!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347A268-4678-1EAA-B5A5-838D2133C7B1}"/>
              </a:ext>
            </a:extLst>
          </p:cNvPr>
          <p:cNvSpPr txBox="1"/>
          <p:nvPr/>
        </p:nvSpPr>
        <p:spPr>
          <a:xfrm>
            <a:off x="3048000" y="32466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dirty="0"/>
              <a:t>https://youtu.be/dMMNg8g59BY</a:t>
            </a:r>
          </a:p>
        </p:txBody>
      </p:sp>
    </p:spTree>
    <p:extLst>
      <p:ext uri="{BB962C8B-B14F-4D97-AF65-F5344CB8AC3E}">
        <p14:creationId xmlns:p14="http://schemas.microsoft.com/office/powerpoint/2010/main" val="1253190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DFACA6A0-65B3-3C9B-9351-C37F5E17FE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796" y="-644865"/>
            <a:ext cx="12221592" cy="8147728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D12503D-EC72-728B-6C13-A6950F7F72EF}"/>
              </a:ext>
            </a:extLst>
          </p:cNvPr>
          <p:cNvSpPr txBox="1"/>
          <p:nvPr/>
        </p:nvSpPr>
        <p:spPr>
          <a:xfrm>
            <a:off x="701335" y="5459006"/>
            <a:ext cx="46607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latin typeface="Interstate Cond" pitchFamily="50" charset="0"/>
              </a:rPr>
              <a:t>De strafcorner</a:t>
            </a:r>
          </a:p>
        </p:txBody>
      </p:sp>
    </p:spTree>
    <p:extLst>
      <p:ext uri="{BB962C8B-B14F-4D97-AF65-F5344CB8AC3E}">
        <p14:creationId xmlns:p14="http://schemas.microsoft.com/office/powerpoint/2010/main" val="3092414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DD0FA1-FB63-8870-041E-04A09EC1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is een strafcorner…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5D1CB5-4EE7-F28F-022F-6761597E2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Bij een verdedigende overtreding in de cirkel;</a:t>
            </a:r>
            <a:br>
              <a:rPr lang="nl-NL" dirty="0"/>
            </a:br>
            <a:endParaRPr lang="nl-NL" dirty="0"/>
          </a:p>
          <a:p>
            <a:r>
              <a:rPr lang="nl-NL" dirty="0"/>
              <a:t>Wanner de keeper of verdediger opzettelijk over de achterlijn speelt;</a:t>
            </a:r>
            <a:br>
              <a:rPr lang="nl-NL" dirty="0"/>
            </a:br>
            <a:endParaRPr lang="nl-NL" dirty="0"/>
          </a:p>
          <a:p>
            <a:r>
              <a:rPr lang="nl-NL" dirty="0"/>
              <a:t>Bij een harde hak of duw door verdediger op de eigen helft, buiten de cirkel, op een aanvaller;</a:t>
            </a:r>
          </a:p>
        </p:txBody>
      </p:sp>
    </p:spTree>
    <p:extLst>
      <p:ext uri="{BB962C8B-B14F-4D97-AF65-F5344CB8AC3E}">
        <p14:creationId xmlns:p14="http://schemas.microsoft.com/office/powerpoint/2010/main" val="1865998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B5F565-C95E-4FB3-AF00-5F59CDCAA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Deze vragen beantwoord!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D2CB31-7790-46E8-9414-85CC91F42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/>
              <a:t>Hoe ziet een team eruit?</a:t>
            </a:r>
          </a:p>
          <a:p>
            <a:r>
              <a:rPr lang="nl-NL" dirty="0"/>
              <a:t>Wedstrijd en resultaat?</a:t>
            </a:r>
          </a:p>
          <a:p>
            <a:r>
              <a:rPr lang="nl-NL" dirty="0"/>
              <a:t>Wat is in het blok spelen?</a:t>
            </a:r>
          </a:p>
          <a:p>
            <a:r>
              <a:rPr lang="nl-NL" dirty="0"/>
              <a:t>Mag een pirouette?</a:t>
            </a:r>
          </a:p>
          <a:p>
            <a:r>
              <a:rPr lang="nl-NL" dirty="0"/>
              <a:t>Wat is te hoog?</a:t>
            </a:r>
          </a:p>
          <a:p>
            <a:r>
              <a:rPr lang="nl-NL" dirty="0"/>
              <a:t>Wat mag een keeper?</a:t>
            </a:r>
          </a:p>
          <a:p>
            <a:r>
              <a:rPr lang="nl-NL" dirty="0"/>
              <a:t>Wanneer mag de bal de cirkel in?</a:t>
            </a:r>
          </a:p>
          <a:p>
            <a:r>
              <a:rPr lang="nl-NL" dirty="0"/>
              <a:t>Hoe ziet de uitvoering van de strafcorner eruit?</a:t>
            </a:r>
          </a:p>
          <a:p>
            <a:r>
              <a:rPr lang="nl-NL" dirty="0"/>
              <a:t>Hoe ziet de uitvoering van de lange corner eruit?</a:t>
            </a:r>
          </a:p>
          <a:p>
            <a:r>
              <a:rPr lang="nl-NL" dirty="0"/>
              <a:t>Tips over samen fluiten.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2570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DD0FA1-FB63-8870-041E-04A09EC1A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Uitvoering van de strafcorner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5D1CB5-4EE7-F28F-022F-6761597E2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Keeper in de goal, andere spelers buiten de goal;</a:t>
            </a:r>
            <a:br>
              <a:rPr lang="nl-NL" dirty="0"/>
            </a:br>
            <a:endParaRPr lang="nl-NL" dirty="0"/>
          </a:p>
          <a:p>
            <a:r>
              <a:rPr lang="nl-NL" dirty="0"/>
              <a:t>Paal vasthouden mag niet;</a:t>
            </a:r>
          </a:p>
        </p:txBody>
      </p:sp>
    </p:spTree>
    <p:extLst>
      <p:ext uri="{BB962C8B-B14F-4D97-AF65-F5344CB8AC3E}">
        <p14:creationId xmlns:p14="http://schemas.microsoft.com/office/powerpoint/2010/main" val="2008853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D63AD-B13D-A68C-EE35-DDFD619AA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A5B923E-5386-92EE-AB18-EDAB73F668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23277"/>
            <a:ext cx="12192000" cy="8128000"/>
          </a:xfrm>
        </p:spPr>
      </p:pic>
    </p:spTree>
    <p:extLst>
      <p:ext uri="{BB962C8B-B14F-4D97-AF65-F5344CB8AC3E}">
        <p14:creationId xmlns:p14="http://schemas.microsoft.com/office/powerpoint/2010/main" val="585932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A9BD2F-3E43-CF62-6CD6-8BA6F80F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uitvoering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B669C1-0A02-5E09-5E3D-CB1C2602D5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Keeper in de goal, andere spelers buiten de goal;</a:t>
            </a:r>
          </a:p>
          <a:p>
            <a:r>
              <a:rPr lang="nl-NL" dirty="0"/>
              <a:t>Paal vasthouden mag niet;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Verdediger niet naast de goal? Dan op de kop van de cirkel op de andere helft.</a:t>
            </a:r>
          </a:p>
          <a:p>
            <a:r>
              <a:rPr lang="nl-NL" dirty="0"/>
              <a:t>Verdediger te vroeg? Dan naar de kop van de cirkel op de andere helft.</a:t>
            </a:r>
          </a:p>
          <a:p>
            <a:r>
              <a:rPr lang="nl-NL" dirty="0"/>
              <a:t>Aanvaller te vroeg de cirkel in? Dan aangever naar de kop van de cirkel op de andere helft.</a:t>
            </a:r>
          </a:p>
        </p:txBody>
      </p:sp>
    </p:spTree>
    <p:extLst>
      <p:ext uri="{BB962C8B-B14F-4D97-AF65-F5344CB8AC3E}">
        <p14:creationId xmlns:p14="http://schemas.microsoft.com/office/powerpoint/2010/main" val="8878445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andbal veld ontwerp">
            <a:extLst>
              <a:ext uri="{FF2B5EF4-FFF2-40B4-BE49-F238E27FC236}">
                <a16:creationId xmlns:a16="http://schemas.microsoft.com/office/drawing/2014/main" id="{A5C3D4B4-BC70-8354-9DED-8067036A0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0291" y="736848"/>
            <a:ext cx="6791418" cy="590095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9B4A7BC-006A-C387-B5BE-B3F5D1DC30F7}"/>
              </a:ext>
            </a:extLst>
          </p:cNvPr>
          <p:cNvSpPr txBox="1"/>
          <p:nvPr/>
        </p:nvSpPr>
        <p:spPr>
          <a:xfrm>
            <a:off x="81378" y="2357890"/>
            <a:ext cx="2732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De positioning</a:t>
            </a:r>
          </a:p>
          <a:p>
            <a:r>
              <a:rPr lang="nl-NL" sz="3200" dirty="0"/>
              <a:t>(links)</a:t>
            </a:r>
          </a:p>
        </p:txBody>
      </p:sp>
      <p:sp>
        <p:nvSpPr>
          <p:cNvPr id="6" name="Vermenigvuldigingsteken 5">
            <a:extLst>
              <a:ext uri="{FF2B5EF4-FFF2-40B4-BE49-F238E27FC236}">
                <a16:creationId xmlns:a16="http://schemas.microsoft.com/office/drawing/2014/main" id="{678144CA-21FB-0402-046A-DAB7EE9B5C69}"/>
              </a:ext>
            </a:extLst>
          </p:cNvPr>
          <p:cNvSpPr/>
          <p:nvPr/>
        </p:nvSpPr>
        <p:spPr>
          <a:xfrm>
            <a:off x="3930591" y="5131919"/>
            <a:ext cx="526000" cy="505818"/>
          </a:xfrm>
          <a:prstGeom prst="mathMultiply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Ster: 5 punten 6">
            <a:extLst>
              <a:ext uri="{FF2B5EF4-FFF2-40B4-BE49-F238E27FC236}">
                <a16:creationId xmlns:a16="http://schemas.microsoft.com/office/drawing/2014/main" id="{F6679878-5077-2D61-2A8E-652E3784887F}"/>
              </a:ext>
            </a:extLst>
          </p:cNvPr>
          <p:cNvSpPr/>
          <p:nvPr/>
        </p:nvSpPr>
        <p:spPr>
          <a:xfrm>
            <a:off x="3593240" y="4714669"/>
            <a:ext cx="399495" cy="4172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Ster: 5 punten 7">
            <a:extLst>
              <a:ext uri="{FF2B5EF4-FFF2-40B4-BE49-F238E27FC236}">
                <a16:creationId xmlns:a16="http://schemas.microsoft.com/office/drawing/2014/main" id="{4773C1C8-7E55-7A75-27F5-C00E4F188192}"/>
              </a:ext>
            </a:extLst>
          </p:cNvPr>
          <p:cNvSpPr/>
          <p:nvPr/>
        </p:nvSpPr>
        <p:spPr>
          <a:xfrm>
            <a:off x="7978805" y="3334438"/>
            <a:ext cx="399495" cy="4172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Ster: 5 punten 1">
            <a:extLst>
              <a:ext uri="{FF2B5EF4-FFF2-40B4-BE49-F238E27FC236}">
                <a16:creationId xmlns:a16="http://schemas.microsoft.com/office/drawing/2014/main" id="{A1F2D6A8-F979-D6C9-7B19-8C109DCAAEF7}"/>
              </a:ext>
            </a:extLst>
          </p:cNvPr>
          <p:cNvSpPr/>
          <p:nvPr/>
        </p:nvSpPr>
        <p:spPr>
          <a:xfrm>
            <a:off x="5896252" y="2817803"/>
            <a:ext cx="399495" cy="4172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DEA01171-8D0E-E065-F29D-8CCED141BD4E}"/>
              </a:ext>
            </a:extLst>
          </p:cNvPr>
          <p:cNvCxnSpPr>
            <a:cxnSpLocks/>
          </p:cNvCxnSpPr>
          <p:nvPr/>
        </p:nvCxnSpPr>
        <p:spPr>
          <a:xfrm>
            <a:off x="6295747" y="3160450"/>
            <a:ext cx="1683058" cy="462498"/>
          </a:xfrm>
          <a:prstGeom prst="straightConnector1">
            <a:avLst/>
          </a:prstGeom>
          <a:ln w="7620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53C74A73-E1C7-8DF1-5AA6-B2804C4E7E07}"/>
              </a:ext>
            </a:extLst>
          </p:cNvPr>
          <p:cNvSpPr txBox="1"/>
          <p:nvPr/>
        </p:nvSpPr>
        <p:spPr>
          <a:xfrm rot="941275">
            <a:off x="6240634" y="3406621"/>
            <a:ext cx="179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 dit gebied</a:t>
            </a:r>
          </a:p>
        </p:txBody>
      </p:sp>
    </p:spTree>
    <p:extLst>
      <p:ext uri="{BB962C8B-B14F-4D97-AF65-F5344CB8AC3E}">
        <p14:creationId xmlns:p14="http://schemas.microsoft.com/office/powerpoint/2010/main" val="27386796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andbal veld ontwerp">
            <a:extLst>
              <a:ext uri="{FF2B5EF4-FFF2-40B4-BE49-F238E27FC236}">
                <a16:creationId xmlns:a16="http://schemas.microsoft.com/office/drawing/2014/main" id="{A5C3D4B4-BC70-8354-9DED-8067036A0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0291" y="736848"/>
            <a:ext cx="6791418" cy="590095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9B4A7BC-006A-C387-B5BE-B3F5D1DC30F7}"/>
              </a:ext>
            </a:extLst>
          </p:cNvPr>
          <p:cNvSpPr txBox="1"/>
          <p:nvPr/>
        </p:nvSpPr>
        <p:spPr>
          <a:xfrm>
            <a:off x="81378" y="2357890"/>
            <a:ext cx="27328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De positioning</a:t>
            </a:r>
          </a:p>
          <a:p>
            <a:r>
              <a:rPr lang="nl-NL" sz="3200" dirty="0"/>
              <a:t>(rechts)</a:t>
            </a:r>
          </a:p>
        </p:txBody>
      </p:sp>
      <p:sp>
        <p:nvSpPr>
          <p:cNvPr id="6" name="Vermenigvuldigingsteken 5">
            <a:extLst>
              <a:ext uri="{FF2B5EF4-FFF2-40B4-BE49-F238E27FC236}">
                <a16:creationId xmlns:a16="http://schemas.microsoft.com/office/drawing/2014/main" id="{678144CA-21FB-0402-046A-DAB7EE9B5C69}"/>
              </a:ext>
            </a:extLst>
          </p:cNvPr>
          <p:cNvSpPr/>
          <p:nvPr/>
        </p:nvSpPr>
        <p:spPr>
          <a:xfrm>
            <a:off x="7817415" y="5201674"/>
            <a:ext cx="466077" cy="505818"/>
          </a:xfrm>
          <a:prstGeom prst="mathMultiply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7" name="Ster: 5 punten 6">
            <a:extLst>
              <a:ext uri="{FF2B5EF4-FFF2-40B4-BE49-F238E27FC236}">
                <a16:creationId xmlns:a16="http://schemas.microsoft.com/office/drawing/2014/main" id="{F6679878-5077-2D61-2A8E-652E3784887F}"/>
              </a:ext>
            </a:extLst>
          </p:cNvPr>
          <p:cNvSpPr/>
          <p:nvPr/>
        </p:nvSpPr>
        <p:spPr>
          <a:xfrm>
            <a:off x="4247967" y="4656756"/>
            <a:ext cx="399495" cy="4172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Ster: 5 punten 7">
            <a:extLst>
              <a:ext uri="{FF2B5EF4-FFF2-40B4-BE49-F238E27FC236}">
                <a16:creationId xmlns:a16="http://schemas.microsoft.com/office/drawing/2014/main" id="{4773C1C8-7E55-7A75-27F5-C00E4F188192}"/>
              </a:ext>
            </a:extLst>
          </p:cNvPr>
          <p:cNvSpPr/>
          <p:nvPr/>
        </p:nvSpPr>
        <p:spPr>
          <a:xfrm>
            <a:off x="7978805" y="3334438"/>
            <a:ext cx="399495" cy="4172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Ster: 5 punten 1">
            <a:extLst>
              <a:ext uri="{FF2B5EF4-FFF2-40B4-BE49-F238E27FC236}">
                <a16:creationId xmlns:a16="http://schemas.microsoft.com/office/drawing/2014/main" id="{A1F2D6A8-F979-D6C9-7B19-8C109DCAAEF7}"/>
              </a:ext>
            </a:extLst>
          </p:cNvPr>
          <p:cNvSpPr/>
          <p:nvPr/>
        </p:nvSpPr>
        <p:spPr>
          <a:xfrm>
            <a:off x="5896252" y="2817803"/>
            <a:ext cx="399495" cy="41725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DEA01171-8D0E-E065-F29D-8CCED141BD4E}"/>
              </a:ext>
            </a:extLst>
          </p:cNvPr>
          <p:cNvCxnSpPr>
            <a:cxnSpLocks/>
          </p:cNvCxnSpPr>
          <p:nvPr/>
        </p:nvCxnSpPr>
        <p:spPr>
          <a:xfrm>
            <a:off x="6295747" y="3160450"/>
            <a:ext cx="1683058" cy="462498"/>
          </a:xfrm>
          <a:prstGeom prst="straightConnector1">
            <a:avLst/>
          </a:prstGeom>
          <a:ln w="76200"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53C74A73-E1C7-8DF1-5AA6-B2804C4E7E07}"/>
              </a:ext>
            </a:extLst>
          </p:cNvPr>
          <p:cNvSpPr txBox="1"/>
          <p:nvPr/>
        </p:nvSpPr>
        <p:spPr>
          <a:xfrm rot="941275">
            <a:off x="6240634" y="3406621"/>
            <a:ext cx="179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 dit gebied</a:t>
            </a:r>
          </a:p>
        </p:txBody>
      </p:sp>
    </p:spTree>
    <p:extLst>
      <p:ext uri="{BB962C8B-B14F-4D97-AF65-F5344CB8AC3E}">
        <p14:creationId xmlns:p14="http://schemas.microsoft.com/office/powerpoint/2010/main" val="36635975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E0894C2-8910-BA41-7E83-E5F3698CF9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26129"/>
            <a:ext cx="12192000" cy="812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002939E-974E-27D0-4C79-77E639A8B680}"/>
              </a:ext>
            </a:extLst>
          </p:cNvPr>
          <p:cNvSpPr txBox="1"/>
          <p:nvPr/>
        </p:nvSpPr>
        <p:spPr>
          <a:xfrm>
            <a:off x="6338656" y="3178596"/>
            <a:ext cx="5655076" cy="1323439"/>
          </a:xfrm>
          <a:prstGeom prst="rect">
            <a:avLst/>
          </a:prstGeom>
          <a:solidFill>
            <a:srgbClr val="A6A6A6">
              <a:alpha val="60000"/>
            </a:srgb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latin typeface="Interstate Cond" pitchFamily="50" charset="0"/>
              </a:rPr>
              <a:t>De bal de cirkel in spelen bij een spelhervatting</a:t>
            </a:r>
          </a:p>
        </p:txBody>
      </p:sp>
    </p:spTree>
    <p:extLst>
      <p:ext uri="{BB962C8B-B14F-4D97-AF65-F5344CB8AC3E}">
        <p14:creationId xmlns:p14="http://schemas.microsoft.com/office/powerpoint/2010/main" val="3754069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2198C-6E3B-72A6-CCA1-CD86925AE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Wanneer mag de bal de cirkel in?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6E7D35F-5DB9-9EA7-B182-5EE9AE84CB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Spelhervatting </a:t>
            </a:r>
            <a:r>
              <a:rPr lang="nl-NL" b="1" dirty="0"/>
              <a:t>eigen</a:t>
            </a:r>
            <a:r>
              <a:rPr lang="nl-NL" dirty="0"/>
              <a:t> helft mag altijd direct de andere cirkel in;</a:t>
            </a:r>
            <a:br>
              <a:rPr lang="nl-NL" dirty="0"/>
            </a:br>
            <a:endParaRPr lang="nl-NL" dirty="0"/>
          </a:p>
          <a:p>
            <a:r>
              <a:rPr lang="nl-NL" dirty="0"/>
              <a:t>Spelhervatting aanvallende helft </a:t>
            </a:r>
            <a:r>
              <a:rPr lang="nl-NL" b="1" dirty="0"/>
              <a:t>moet</a:t>
            </a:r>
            <a:r>
              <a:rPr lang="nl-NL" dirty="0"/>
              <a:t> eerst 3m zijn verplaatst of</a:t>
            </a:r>
            <a:br>
              <a:rPr lang="nl-NL" dirty="0"/>
            </a:br>
            <a:r>
              <a:rPr lang="nl-NL" dirty="0"/>
              <a:t>wanneer een speler van de verdedigende partij, die op minimaal 3m afstand stond de bal heeft aangeraakt.</a:t>
            </a:r>
          </a:p>
        </p:txBody>
      </p:sp>
    </p:spTree>
    <p:extLst>
      <p:ext uri="{BB962C8B-B14F-4D97-AF65-F5344CB8AC3E}">
        <p14:creationId xmlns:p14="http://schemas.microsoft.com/office/powerpoint/2010/main" val="3397528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ndbal veld ontwerp">
            <a:extLst>
              <a:ext uri="{FF2B5EF4-FFF2-40B4-BE49-F238E27FC236}">
                <a16:creationId xmlns:a16="http://schemas.microsoft.com/office/drawing/2014/main" id="{2CEE5F65-C2AF-D500-674F-824091343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0291" y="736848"/>
            <a:ext cx="6791418" cy="590095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E5764047-CEF6-8B57-8DF1-1A75E3FADED2}"/>
              </a:ext>
            </a:extLst>
          </p:cNvPr>
          <p:cNvCxnSpPr>
            <a:cxnSpLocks/>
          </p:cNvCxnSpPr>
          <p:nvPr/>
        </p:nvCxnSpPr>
        <p:spPr>
          <a:xfrm>
            <a:off x="6693763" y="3036163"/>
            <a:ext cx="1589103" cy="105644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5A7C340-0387-DA76-E840-36F94E9156C2}"/>
              </a:ext>
            </a:extLst>
          </p:cNvPr>
          <p:cNvCxnSpPr>
            <a:cxnSpLocks/>
          </p:cNvCxnSpPr>
          <p:nvPr/>
        </p:nvCxnSpPr>
        <p:spPr>
          <a:xfrm flipV="1">
            <a:off x="7617041" y="4092606"/>
            <a:ext cx="665825" cy="612559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83299C93-DE79-9E61-98FC-FE2091FCADA5}"/>
              </a:ext>
            </a:extLst>
          </p:cNvPr>
          <p:cNvSpPr txBox="1"/>
          <p:nvPr/>
        </p:nvSpPr>
        <p:spPr>
          <a:xfrm>
            <a:off x="6711519" y="3502660"/>
            <a:ext cx="90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&gt;3m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8FD64C6-85B9-4E5B-7326-B62FCF987719}"/>
              </a:ext>
            </a:extLst>
          </p:cNvPr>
          <p:cNvSpPr txBox="1"/>
          <p:nvPr/>
        </p:nvSpPr>
        <p:spPr>
          <a:xfrm>
            <a:off x="685060" y="2712997"/>
            <a:ext cx="2015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Goed</a:t>
            </a:r>
          </a:p>
        </p:txBody>
      </p:sp>
      <p:sp>
        <p:nvSpPr>
          <p:cNvPr id="14" name="Vermenigvuldigingsteken 13">
            <a:extLst>
              <a:ext uri="{FF2B5EF4-FFF2-40B4-BE49-F238E27FC236}">
                <a16:creationId xmlns:a16="http://schemas.microsoft.com/office/drawing/2014/main" id="{37CFB6F8-26F3-BA61-6E73-6C6EC32E2631}"/>
              </a:ext>
            </a:extLst>
          </p:cNvPr>
          <p:cNvSpPr/>
          <p:nvPr/>
        </p:nvSpPr>
        <p:spPr>
          <a:xfrm>
            <a:off x="6565037" y="2876574"/>
            <a:ext cx="292963" cy="319177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0622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ndbal veld ontwerp">
            <a:extLst>
              <a:ext uri="{FF2B5EF4-FFF2-40B4-BE49-F238E27FC236}">
                <a16:creationId xmlns:a16="http://schemas.microsoft.com/office/drawing/2014/main" id="{2CEE5F65-C2AF-D500-674F-824091343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0291" y="736848"/>
            <a:ext cx="6791418" cy="590095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5A7C340-0387-DA76-E840-36F94E9156C2}"/>
              </a:ext>
            </a:extLst>
          </p:cNvPr>
          <p:cNvCxnSpPr>
            <a:cxnSpLocks/>
          </p:cNvCxnSpPr>
          <p:nvPr/>
        </p:nvCxnSpPr>
        <p:spPr>
          <a:xfrm flipH="1" flipV="1">
            <a:off x="5807478" y="3613666"/>
            <a:ext cx="142041" cy="893552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83299C93-DE79-9E61-98FC-FE2091FCADA5}"/>
              </a:ext>
            </a:extLst>
          </p:cNvPr>
          <p:cNvSpPr txBox="1"/>
          <p:nvPr/>
        </p:nvSpPr>
        <p:spPr>
          <a:xfrm>
            <a:off x="4616389" y="3489143"/>
            <a:ext cx="90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&gt;3m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8FD64C6-85B9-4E5B-7326-B62FCF987719}"/>
              </a:ext>
            </a:extLst>
          </p:cNvPr>
          <p:cNvSpPr txBox="1"/>
          <p:nvPr/>
        </p:nvSpPr>
        <p:spPr>
          <a:xfrm>
            <a:off x="685060" y="2712997"/>
            <a:ext cx="2015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Goed</a:t>
            </a:r>
          </a:p>
        </p:txBody>
      </p:sp>
      <p:cxnSp>
        <p:nvCxnSpPr>
          <p:cNvPr id="3" name="Verbindingslijn: gekromd 2">
            <a:extLst>
              <a:ext uri="{FF2B5EF4-FFF2-40B4-BE49-F238E27FC236}">
                <a16:creationId xmlns:a16="http://schemas.microsoft.com/office/drawing/2014/main" id="{7A750668-57E1-AAE1-57A7-1A64D2962EF0}"/>
              </a:ext>
            </a:extLst>
          </p:cNvPr>
          <p:cNvCxnSpPr>
            <a:cxnSpLocks/>
          </p:cNvCxnSpPr>
          <p:nvPr/>
        </p:nvCxnSpPr>
        <p:spPr>
          <a:xfrm>
            <a:off x="4733279" y="3246553"/>
            <a:ext cx="1099350" cy="367113"/>
          </a:xfrm>
          <a:prstGeom prst="curvedConnector3">
            <a:avLst>
              <a:gd name="adj1" fmla="val 29812"/>
            </a:avLst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Vermenigvuldigingsteken 11">
            <a:extLst>
              <a:ext uri="{FF2B5EF4-FFF2-40B4-BE49-F238E27FC236}">
                <a16:creationId xmlns:a16="http://schemas.microsoft.com/office/drawing/2014/main" id="{6A60AA9F-5BD1-AD14-81EA-F1272970EF0B}"/>
              </a:ext>
            </a:extLst>
          </p:cNvPr>
          <p:cNvSpPr/>
          <p:nvPr/>
        </p:nvSpPr>
        <p:spPr>
          <a:xfrm>
            <a:off x="4528353" y="3084745"/>
            <a:ext cx="292963" cy="319177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4841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ndbal veld ontwerp">
            <a:extLst>
              <a:ext uri="{FF2B5EF4-FFF2-40B4-BE49-F238E27FC236}">
                <a16:creationId xmlns:a16="http://schemas.microsoft.com/office/drawing/2014/main" id="{2CEE5F65-C2AF-D500-674F-824091343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0291" y="736848"/>
            <a:ext cx="6791418" cy="590095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E5764047-CEF6-8B57-8DF1-1A75E3FADED2}"/>
              </a:ext>
            </a:extLst>
          </p:cNvPr>
          <p:cNvCxnSpPr>
            <a:cxnSpLocks/>
          </p:cNvCxnSpPr>
          <p:nvPr/>
        </p:nvCxnSpPr>
        <p:spPr>
          <a:xfrm flipH="1">
            <a:off x="4261282" y="3036163"/>
            <a:ext cx="1313895" cy="174002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83299C93-DE79-9E61-98FC-FE2091FCADA5}"/>
              </a:ext>
            </a:extLst>
          </p:cNvPr>
          <p:cNvSpPr txBox="1"/>
          <p:nvPr/>
        </p:nvSpPr>
        <p:spPr>
          <a:xfrm>
            <a:off x="5007005" y="3687326"/>
            <a:ext cx="90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&lt;3m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FB9A4A88-979F-A11E-A889-4041C3923F02}"/>
              </a:ext>
            </a:extLst>
          </p:cNvPr>
          <p:cNvSpPr txBox="1"/>
          <p:nvPr/>
        </p:nvSpPr>
        <p:spPr>
          <a:xfrm>
            <a:off x="685060" y="2712997"/>
            <a:ext cx="2015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Fout</a:t>
            </a:r>
          </a:p>
        </p:txBody>
      </p:sp>
      <p:sp>
        <p:nvSpPr>
          <p:cNvPr id="5" name="Vermenigvuldigingsteken 4">
            <a:extLst>
              <a:ext uri="{FF2B5EF4-FFF2-40B4-BE49-F238E27FC236}">
                <a16:creationId xmlns:a16="http://schemas.microsoft.com/office/drawing/2014/main" id="{9D5B6ADA-8E03-4BFE-2BC6-D89EB942C098}"/>
              </a:ext>
            </a:extLst>
          </p:cNvPr>
          <p:cNvSpPr/>
          <p:nvPr/>
        </p:nvSpPr>
        <p:spPr>
          <a:xfrm>
            <a:off x="5428695" y="2851497"/>
            <a:ext cx="292963" cy="319177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733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313B00-AAF3-4B36-4C5B-A281D1FDA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Fluit doelstellingen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4F13D1-95F2-E9DE-F316-9FDF4BC84A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Plezier hebben!</a:t>
            </a:r>
          </a:p>
          <a:p>
            <a:r>
              <a:rPr lang="nl-NL" dirty="0"/>
              <a:t>De spelers laten hockeyen;</a:t>
            </a:r>
          </a:p>
          <a:p>
            <a:r>
              <a:rPr lang="nl-NL" dirty="0"/>
              <a:t>Spel bevorderend fluiten;</a:t>
            </a:r>
          </a:p>
          <a:p>
            <a:r>
              <a:rPr lang="nl-NL" dirty="0"/>
              <a:t>Snel duidelijkheid creëren </a:t>
            </a:r>
            <a:br>
              <a:rPr lang="nl-NL" dirty="0"/>
            </a:br>
            <a:r>
              <a:rPr lang="nl-NL" dirty="0"/>
              <a:t>(wat mag wel, wat mag niet);</a:t>
            </a:r>
          </a:p>
          <a:p>
            <a:r>
              <a:rPr lang="nl-NL" dirty="0"/>
              <a:t>Veilige sportomgeving voor iedereen.</a:t>
            </a:r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0644F9C-9A8D-8904-13B3-FC56454B88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634797" y="-1"/>
            <a:ext cx="4557204" cy="683580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813751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andbal veld ontwerp">
            <a:extLst>
              <a:ext uri="{FF2B5EF4-FFF2-40B4-BE49-F238E27FC236}">
                <a16:creationId xmlns:a16="http://schemas.microsoft.com/office/drawing/2014/main" id="{2CEE5F65-C2AF-D500-674F-824091343B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0291" y="736848"/>
            <a:ext cx="6791418" cy="590095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E5764047-CEF6-8B57-8DF1-1A75E3FADED2}"/>
              </a:ext>
            </a:extLst>
          </p:cNvPr>
          <p:cNvCxnSpPr>
            <a:cxnSpLocks/>
          </p:cNvCxnSpPr>
          <p:nvPr/>
        </p:nvCxnSpPr>
        <p:spPr>
          <a:xfrm flipH="1">
            <a:off x="3911354" y="3870663"/>
            <a:ext cx="314417" cy="1154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85A7C340-0387-DA76-E840-36F94E9156C2}"/>
              </a:ext>
            </a:extLst>
          </p:cNvPr>
          <p:cNvCxnSpPr>
            <a:cxnSpLocks/>
          </p:cNvCxnSpPr>
          <p:nvPr/>
        </p:nvCxnSpPr>
        <p:spPr>
          <a:xfrm flipH="1" flipV="1">
            <a:off x="3911354" y="3986074"/>
            <a:ext cx="518603" cy="7013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>
            <a:extLst>
              <a:ext uri="{FF2B5EF4-FFF2-40B4-BE49-F238E27FC236}">
                <a16:creationId xmlns:a16="http://schemas.microsoft.com/office/drawing/2014/main" id="{83299C93-DE79-9E61-98FC-FE2091FCADA5}"/>
              </a:ext>
            </a:extLst>
          </p:cNvPr>
          <p:cNvSpPr txBox="1"/>
          <p:nvPr/>
        </p:nvSpPr>
        <p:spPr>
          <a:xfrm>
            <a:off x="3977196" y="3870663"/>
            <a:ext cx="905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&lt;3m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59939867-D28A-6CAA-1492-2BDBE7484339}"/>
              </a:ext>
            </a:extLst>
          </p:cNvPr>
          <p:cNvSpPr txBox="1"/>
          <p:nvPr/>
        </p:nvSpPr>
        <p:spPr>
          <a:xfrm>
            <a:off x="685060" y="2704120"/>
            <a:ext cx="2015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Fout</a:t>
            </a:r>
          </a:p>
        </p:txBody>
      </p:sp>
      <p:sp>
        <p:nvSpPr>
          <p:cNvPr id="9" name="Vermenigvuldigingsteken 8">
            <a:extLst>
              <a:ext uri="{FF2B5EF4-FFF2-40B4-BE49-F238E27FC236}">
                <a16:creationId xmlns:a16="http://schemas.microsoft.com/office/drawing/2014/main" id="{39A6412D-1CAD-1C0E-146D-E5C11FCD06DF}"/>
              </a:ext>
            </a:extLst>
          </p:cNvPr>
          <p:cNvSpPr/>
          <p:nvPr/>
        </p:nvSpPr>
        <p:spPr>
          <a:xfrm>
            <a:off x="4114800" y="3666897"/>
            <a:ext cx="292963" cy="319177"/>
          </a:xfrm>
          <a:prstGeom prst="mathMultiply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54094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6A73AB-D818-ABC2-EB63-74EA053F1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Spelhervatting rond de cirkel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5D9DC9-B4CE-91DC-ECE4-8FAE7AD0F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b="1" dirty="0"/>
              <a:t>Spelhervatting direct genomen?</a:t>
            </a:r>
          </a:p>
          <a:p>
            <a:r>
              <a:rPr lang="nl-NL" dirty="0"/>
              <a:t>dan is er geen tijd om afstand te nemen;</a:t>
            </a:r>
          </a:p>
          <a:p>
            <a:r>
              <a:rPr lang="nl-NL" dirty="0"/>
              <a:t>alleen verdedigers die op 3m afstand staan mogen aanvallen;</a:t>
            </a:r>
          </a:p>
          <a:p>
            <a:r>
              <a:rPr lang="nl-NL" dirty="0"/>
              <a:t>verdedigers binnen de cirkel mogen schaduwen maar niet de cirkel uit;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Spelhervatting niet direct genomen?</a:t>
            </a:r>
          </a:p>
          <a:p>
            <a:r>
              <a:rPr lang="nl-NL" dirty="0"/>
              <a:t>Dan alle spelers 3m afstand.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Onduidelijkheid? </a:t>
            </a:r>
            <a:br>
              <a:rPr lang="nl-NL" dirty="0"/>
            </a:br>
            <a:r>
              <a:rPr lang="nl-NL" dirty="0"/>
              <a:t>- Fluit en zet iedereen op 3m afstand. Voorkomen is beter dan genezen!</a:t>
            </a:r>
          </a:p>
        </p:txBody>
      </p:sp>
    </p:spTree>
    <p:extLst>
      <p:ext uri="{BB962C8B-B14F-4D97-AF65-F5344CB8AC3E}">
        <p14:creationId xmlns:p14="http://schemas.microsoft.com/office/powerpoint/2010/main" val="96732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E9350D-E05E-F4FD-4B63-46A5BF44E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B3C333C-4888-1DC4-17E4-03ABEBE55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86425"/>
            <a:ext cx="12192000" cy="8128000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B309620-1842-B94E-A2A4-486231949F71}"/>
              </a:ext>
            </a:extLst>
          </p:cNvPr>
          <p:cNvSpPr txBox="1"/>
          <p:nvPr/>
        </p:nvSpPr>
        <p:spPr>
          <a:xfrm>
            <a:off x="615093" y="4075714"/>
            <a:ext cx="3513024" cy="707886"/>
          </a:xfrm>
          <a:prstGeom prst="rect">
            <a:avLst/>
          </a:prstGeom>
          <a:solidFill>
            <a:srgbClr val="A6A6A6">
              <a:alpha val="60000"/>
            </a:srgb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latin typeface="Interstate Cond" pitchFamily="50" charset="0"/>
              </a:rPr>
              <a:t>De lange corner</a:t>
            </a:r>
          </a:p>
        </p:txBody>
      </p:sp>
    </p:spTree>
    <p:extLst>
      <p:ext uri="{BB962C8B-B14F-4D97-AF65-F5344CB8AC3E}">
        <p14:creationId xmlns:p14="http://schemas.microsoft.com/office/powerpoint/2010/main" val="8321320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41BCDF-CE91-E35B-8798-877BBDC13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lange corner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6626CE-FCC0-1F36-360B-A0F89611C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Bal via keeper of verdediger over de achterlijn;</a:t>
            </a:r>
            <a:br>
              <a:rPr lang="nl-NL" dirty="0"/>
            </a:br>
            <a:endParaRPr lang="nl-NL" dirty="0"/>
          </a:p>
          <a:p>
            <a:r>
              <a:rPr lang="nl-NL" dirty="0"/>
              <a:t>Lange corner op de middenlijn nemen;</a:t>
            </a:r>
            <a:br>
              <a:rPr lang="nl-NL" dirty="0"/>
            </a:br>
            <a:endParaRPr lang="nl-NL" dirty="0"/>
          </a:p>
          <a:p>
            <a:r>
              <a:rPr lang="nl-NL" dirty="0"/>
              <a:t>Alle spelers 3m afstand nemen.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Bal niet direct de cirkel in.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1931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A38A6D5-54CC-9E91-EEF4-3610DAEE4E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24383"/>
            <a:ext cx="12192000" cy="8128000"/>
          </a:xfrm>
          <a:ln>
            <a:solidFill>
              <a:schemeClr val="bg1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5319F94-B959-C9EB-785C-5ADA02199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4145" y="1341945"/>
            <a:ext cx="2754959" cy="776288"/>
          </a:xfrm>
          <a:solidFill>
            <a:srgbClr val="A6A6A6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nl-NL" dirty="0">
                <a:latin typeface="Interstate Cond" pitchFamily="50" charset="0"/>
              </a:rPr>
              <a:t>De te hoge bal</a:t>
            </a:r>
          </a:p>
        </p:txBody>
      </p:sp>
    </p:spTree>
    <p:extLst>
      <p:ext uri="{BB962C8B-B14F-4D97-AF65-F5344CB8AC3E}">
        <p14:creationId xmlns:p14="http://schemas.microsoft.com/office/powerpoint/2010/main" val="19870665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85848D-DA85-C38C-AF14-9EFD883F4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te hoog?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696652-B8C5-6F99-2EAA-ED7DC2DF4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bal </a:t>
            </a:r>
            <a:r>
              <a:rPr lang="nl-NL" b="1" u="sng" dirty="0"/>
              <a:t>MAG</a:t>
            </a:r>
            <a:r>
              <a:rPr lang="nl-NL" dirty="0"/>
              <a:t> 10cm van de grond komen. </a:t>
            </a:r>
            <a:br>
              <a:rPr lang="nl-NL" dirty="0"/>
            </a:br>
            <a:r>
              <a:rPr lang="nl-NL" dirty="0"/>
              <a:t>Zolang er niemand binnen speelafstand (stick en arm) staat en/of er iemand ‘last’ van heeft.</a:t>
            </a:r>
            <a:br>
              <a:rPr lang="nl-NL" dirty="0"/>
            </a:br>
            <a:endParaRPr lang="nl-NL" dirty="0"/>
          </a:p>
          <a:p>
            <a:r>
              <a:rPr lang="nl-NL" dirty="0"/>
              <a:t>Bal mag </a:t>
            </a:r>
            <a:r>
              <a:rPr lang="nl-NL" b="1" u="sng" dirty="0"/>
              <a:t>NIET</a:t>
            </a:r>
            <a:r>
              <a:rPr lang="nl-NL" dirty="0"/>
              <a:t> over een andere stick heen worden gespeeld.</a:t>
            </a:r>
          </a:p>
          <a:p>
            <a:endParaRPr lang="nl-NL" dirty="0"/>
          </a:p>
          <a:p>
            <a:r>
              <a:rPr lang="nl-NL" dirty="0"/>
              <a:t>Niet te pietluttig.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9105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BB52C4-515B-C53B-DE60-C604132D3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4FB372A-C094-C8BF-9356-CF71B277D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0"/>
          </a:xfrm>
        </p:spPr>
      </p:pic>
      <p:sp>
        <p:nvSpPr>
          <p:cNvPr id="6" name="Pijl: links 5">
            <a:extLst>
              <a:ext uri="{FF2B5EF4-FFF2-40B4-BE49-F238E27FC236}">
                <a16:creationId xmlns:a16="http://schemas.microsoft.com/office/drawing/2014/main" id="{87985981-2D06-4D8E-0F68-3574A4D0D1D0}"/>
              </a:ext>
            </a:extLst>
          </p:cNvPr>
          <p:cNvSpPr/>
          <p:nvPr/>
        </p:nvSpPr>
        <p:spPr>
          <a:xfrm rot="15519770">
            <a:off x="6054571" y="3605481"/>
            <a:ext cx="2636668" cy="9232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35065DD-5C90-7ADB-7664-75635FFD204F}"/>
              </a:ext>
            </a:extLst>
          </p:cNvPr>
          <p:cNvSpPr txBox="1"/>
          <p:nvPr/>
        </p:nvSpPr>
        <p:spPr>
          <a:xfrm>
            <a:off x="9365942" y="3053918"/>
            <a:ext cx="2370338" cy="23083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De bal komt van de grond.</a:t>
            </a:r>
          </a:p>
          <a:p>
            <a:endParaRPr lang="nl-NL" dirty="0"/>
          </a:p>
          <a:p>
            <a:r>
              <a:rPr lang="nl-NL" dirty="0"/>
              <a:t>Een tegenstander staat binnen speelafstand. </a:t>
            </a:r>
          </a:p>
          <a:p>
            <a:endParaRPr lang="nl-NL" dirty="0"/>
          </a:p>
          <a:p>
            <a:r>
              <a:rPr lang="nl-NL" dirty="0"/>
              <a:t>Vrije push. </a:t>
            </a:r>
          </a:p>
        </p:txBody>
      </p:sp>
    </p:spTree>
    <p:extLst>
      <p:ext uri="{BB962C8B-B14F-4D97-AF65-F5344CB8AC3E}">
        <p14:creationId xmlns:p14="http://schemas.microsoft.com/office/powerpoint/2010/main" val="282059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FF1ABE-6ED0-99D7-9339-42970862A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6A27E33-ABD9-2EE7-E0C7-B1B0AA7E4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12553"/>
            <a:ext cx="12192000" cy="8128000"/>
          </a:xfrm>
        </p:spPr>
      </p:pic>
      <p:sp>
        <p:nvSpPr>
          <p:cNvPr id="6" name="Pijl: omhoog/omlaag 5">
            <a:extLst>
              <a:ext uri="{FF2B5EF4-FFF2-40B4-BE49-F238E27FC236}">
                <a16:creationId xmlns:a16="http://schemas.microsoft.com/office/drawing/2014/main" id="{606DCCDE-E867-5F7B-D066-7F78974AE215}"/>
              </a:ext>
            </a:extLst>
          </p:cNvPr>
          <p:cNvSpPr/>
          <p:nvPr/>
        </p:nvSpPr>
        <p:spPr>
          <a:xfrm>
            <a:off x="6498455" y="5118425"/>
            <a:ext cx="692458" cy="173957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5AF5D12-63E3-71AF-B245-40E5AD52CE1C}"/>
              </a:ext>
            </a:extLst>
          </p:cNvPr>
          <p:cNvSpPr txBox="1"/>
          <p:nvPr/>
        </p:nvSpPr>
        <p:spPr>
          <a:xfrm>
            <a:off x="9667783" y="4101483"/>
            <a:ext cx="2254928" cy="230832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Meer dan 10cm van de grond.</a:t>
            </a:r>
          </a:p>
          <a:p>
            <a:endParaRPr lang="nl-NL" dirty="0"/>
          </a:p>
          <a:p>
            <a:r>
              <a:rPr lang="nl-NL" dirty="0"/>
              <a:t>Andere speler binnen speelafstand.</a:t>
            </a:r>
          </a:p>
          <a:p>
            <a:endParaRPr lang="nl-NL" dirty="0"/>
          </a:p>
          <a:p>
            <a:r>
              <a:rPr lang="nl-NL" dirty="0"/>
              <a:t>Vrije push.</a:t>
            </a:r>
          </a:p>
        </p:txBody>
      </p:sp>
    </p:spTree>
    <p:extLst>
      <p:ext uri="{BB962C8B-B14F-4D97-AF65-F5344CB8AC3E}">
        <p14:creationId xmlns:p14="http://schemas.microsoft.com/office/powerpoint/2010/main" val="209621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481E62-5B14-889C-12B4-BCC859401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op de link voor de clip!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70757DD-E4D2-5AD7-B09F-A10A5778B680}"/>
              </a:ext>
            </a:extLst>
          </p:cNvPr>
          <p:cNvSpPr txBox="1"/>
          <p:nvPr/>
        </p:nvSpPr>
        <p:spPr>
          <a:xfrm>
            <a:off x="3048000" y="32466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dirty="0"/>
              <a:t>https://youtu.be/fQrP-Babld0</a:t>
            </a:r>
          </a:p>
        </p:txBody>
      </p:sp>
    </p:spTree>
    <p:extLst>
      <p:ext uri="{BB962C8B-B14F-4D97-AF65-F5344CB8AC3E}">
        <p14:creationId xmlns:p14="http://schemas.microsoft.com/office/powerpoint/2010/main" val="23207843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927273-9654-5CA9-47C0-419A6E863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op de link voor de clip!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F59965A-EFEB-8926-63A5-2E713F022C47}"/>
              </a:ext>
            </a:extLst>
          </p:cNvPr>
          <p:cNvSpPr txBox="1"/>
          <p:nvPr/>
        </p:nvSpPr>
        <p:spPr>
          <a:xfrm>
            <a:off x="3048000" y="324664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dirty="0"/>
              <a:t>https://youtu.be/ECUaJzUg9po</a:t>
            </a:r>
          </a:p>
        </p:txBody>
      </p:sp>
    </p:spTree>
    <p:extLst>
      <p:ext uri="{BB962C8B-B14F-4D97-AF65-F5344CB8AC3E}">
        <p14:creationId xmlns:p14="http://schemas.microsoft.com/office/powerpoint/2010/main" val="3170951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5A2E4A6-FAE0-08AE-A2DE-323665D37C7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35E44C4A-2CBE-EC05-0E38-9B2BA61B2CEE}"/>
              </a:ext>
            </a:extLst>
          </p:cNvPr>
          <p:cNvSpPr txBox="1"/>
          <p:nvPr/>
        </p:nvSpPr>
        <p:spPr>
          <a:xfrm>
            <a:off x="3685712" y="1579465"/>
            <a:ext cx="6525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chemeClr val="bg1"/>
                </a:solidFill>
                <a:latin typeface="Interstate Cond" pitchFamily="50" charset="0"/>
              </a:rPr>
              <a:t>Samenstelling van het team</a:t>
            </a:r>
          </a:p>
        </p:txBody>
      </p:sp>
    </p:spTree>
    <p:extLst>
      <p:ext uri="{BB962C8B-B14F-4D97-AF65-F5344CB8AC3E}">
        <p14:creationId xmlns:p14="http://schemas.microsoft.com/office/powerpoint/2010/main" val="41326408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C7B5B65-4C6C-0AF9-D5DE-5EB236356D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CA766FF-FF54-61F7-AA29-8B65BE530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23" y="87344"/>
            <a:ext cx="3706369" cy="776288"/>
          </a:xfrm>
          <a:solidFill>
            <a:srgbClr val="A6A6A6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nl-NL" dirty="0">
                <a:latin typeface="Interstate Cond" pitchFamily="50" charset="0"/>
              </a:rPr>
              <a:t>De keeper in de zaal</a:t>
            </a:r>
          </a:p>
        </p:txBody>
      </p:sp>
    </p:spTree>
    <p:extLst>
      <p:ext uri="{BB962C8B-B14F-4D97-AF65-F5344CB8AC3E}">
        <p14:creationId xmlns:p14="http://schemas.microsoft.com/office/powerpoint/2010/main" val="35451839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FCFF65-8BCF-ED59-CE30-95C2D919A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58566B5-A524-8EF9-C11A-8651FC3F0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4186"/>
            <a:ext cx="12192000" cy="8128000"/>
          </a:xfrm>
          <a:solidFill>
            <a:srgbClr val="A6A6A6"/>
          </a:solidFill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8068000F-77C5-00D2-DA81-55F184D80E78}"/>
              </a:ext>
            </a:extLst>
          </p:cNvPr>
          <p:cNvSpPr txBox="1"/>
          <p:nvPr/>
        </p:nvSpPr>
        <p:spPr>
          <a:xfrm>
            <a:off x="435006" y="790113"/>
            <a:ext cx="4074850" cy="2308324"/>
          </a:xfrm>
          <a:prstGeom prst="rect">
            <a:avLst/>
          </a:prstGeom>
          <a:solidFill>
            <a:srgbClr val="A6A6A6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De keeper mag </a:t>
            </a:r>
            <a:r>
              <a:rPr lang="nl-NL" b="1" u="sng" dirty="0"/>
              <a:t>WEL</a:t>
            </a:r>
            <a:r>
              <a:rPr lang="nl-NL" dirty="0"/>
              <a:t>: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Staand én liggend de bal </a:t>
            </a:r>
            <a:r>
              <a:rPr lang="nl-NL" b="1" dirty="0"/>
              <a:t>BINNEN</a:t>
            </a:r>
            <a:r>
              <a:rPr lang="nl-NL" dirty="0"/>
              <a:t> de cirkel spelen met stick en lichaam.</a:t>
            </a:r>
            <a:br>
              <a:rPr lang="nl-NL" dirty="0"/>
            </a:b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Staand de bal </a:t>
            </a:r>
            <a:r>
              <a:rPr lang="nl-NL" b="1" dirty="0"/>
              <a:t>BUITEN</a:t>
            </a:r>
            <a:r>
              <a:rPr lang="nl-NL" dirty="0"/>
              <a:t> de cirkel spelen.</a:t>
            </a:r>
          </a:p>
        </p:txBody>
      </p:sp>
    </p:spTree>
    <p:extLst>
      <p:ext uri="{BB962C8B-B14F-4D97-AF65-F5344CB8AC3E}">
        <p14:creationId xmlns:p14="http://schemas.microsoft.com/office/powerpoint/2010/main" val="52685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9C333A-B006-2614-BEEA-C6BB62834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F57D666-B71B-2FFF-E718-D481AA8DD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635000"/>
            <a:ext cx="12192000" cy="8128000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EA410842-67B6-EAA1-0F9D-015B026FB89C}"/>
              </a:ext>
            </a:extLst>
          </p:cNvPr>
          <p:cNvSpPr txBox="1"/>
          <p:nvPr/>
        </p:nvSpPr>
        <p:spPr>
          <a:xfrm>
            <a:off x="7751390" y="2297641"/>
            <a:ext cx="4074850" cy="2862322"/>
          </a:xfrm>
          <a:prstGeom prst="rect">
            <a:avLst/>
          </a:prstGeom>
          <a:solidFill>
            <a:srgbClr val="A6A6A6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dirty="0"/>
              <a:t>De keeper mag </a:t>
            </a:r>
            <a:r>
              <a:rPr lang="nl-NL" b="1" u="sng" dirty="0"/>
              <a:t>NIET</a:t>
            </a:r>
            <a:r>
              <a:rPr lang="nl-NL" dirty="0"/>
              <a:t>:</a:t>
            </a:r>
            <a:br>
              <a:rPr lang="nl-NL" dirty="0"/>
            </a:b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Liggend </a:t>
            </a:r>
            <a:r>
              <a:rPr lang="nl-NL" b="1" dirty="0"/>
              <a:t>IN</a:t>
            </a:r>
            <a:r>
              <a:rPr lang="nl-NL" dirty="0"/>
              <a:t> de cirkel </a:t>
            </a:r>
            <a:br>
              <a:rPr lang="nl-NL" dirty="0"/>
            </a:br>
            <a:r>
              <a:rPr lang="nl-NL" dirty="0"/>
              <a:t>de bal </a:t>
            </a:r>
            <a:r>
              <a:rPr lang="nl-NL" b="1" dirty="0"/>
              <a:t>BUITEN</a:t>
            </a:r>
            <a:r>
              <a:rPr lang="nl-NL" dirty="0"/>
              <a:t> de cirkel spelen;</a:t>
            </a:r>
            <a:br>
              <a:rPr lang="nl-NL" dirty="0"/>
            </a:b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Liggend de bal </a:t>
            </a:r>
            <a:r>
              <a:rPr lang="nl-NL" b="1" dirty="0"/>
              <a:t>BUITEN</a:t>
            </a:r>
            <a:r>
              <a:rPr lang="nl-NL" dirty="0"/>
              <a:t> de cirkel spelen;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Beide gevallen een SC tegen.</a:t>
            </a:r>
          </a:p>
        </p:txBody>
      </p:sp>
    </p:spTree>
    <p:extLst>
      <p:ext uri="{BB962C8B-B14F-4D97-AF65-F5344CB8AC3E}">
        <p14:creationId xmlns:p14="http://schemas.microsoft.com/office/powerpoint/2010/main" val="254774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517EB6-2A9B-9638-A59D-CF1D41930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keeper in de zaal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CDE35C-6E65-0C7D-93F7-4679C407F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Bal mag via klomp, handschoen etc. hoog afkaatsen over de balk. Mits geen gevaar of hinder voor tegenstander;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r>
              <a:rPr lang="nl-NL" dirty="0"/>
              <a:t>Bal hoog mag hoog terug, zonder hinder of gevaar voor tegenstander.</a:t>
            </a:r>
          </a:p>
        </p:txBody>
      </p:sp>
    </p:spTree>
    <p:extLst>
      <p:ext uri="{BB962C8B-B14F-4D97-AF65-F5344CB8AC3E}">
        <p14:creationId xmlns:p14="http://schemas.microsoft.com/office/powerpoint/2010/main" val="28206227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8842A7-F9E2-C71C-C09E-7A4A61186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EF3E64F-9028-6285-8640-EED781285C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AC95D5E7-FD40-3C6C-6AD9-1CFE9C960FD4}"/>
              </a:ext>
            </a:extLst>
          </p:cNvPr>
          <p:cNvSpPr txBox="1"/>
          <p:nvPr/>
        </p:nvSpPr>
        <p:spPr>
          <a:xfrm>
            <a:off x="4071891" y="1635263"/>
            <a:ext cx="4048217" cy="313932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nl-NL" b="1" u="sng" dirty="0"/>
              <a:t>Persoonlijke straffen</a:t>
            </a:r>
          </a:p>
          <a:p>
            <a:endParaRPr lang="nl-NL" dirty="0"/>
          </a:p>
          <a:p>
            <a:r>
              <a:rPr lang="nl-NL" dirty="0"/>
              <a:t>Op clubniveau alleen een kaart bij </a:t>
            </a:r>
            <a:r>
              <a:rPr lang="nl-NL" b="1" u="sng" dirty="0"/>
              <a:t>duidelijk</a:t>
            </a:r>
            <a:r>
              <a:rPr lang="nl-NL" dirty="0"/>
              <a:t> gevaar of hinder.</a:t>
            </a:r>
          </a:p>
          <a:p>
            <a:endParaRPr lang="nl-NL" dirty="0"/>
          </a:p>
          <a:p>
            <a:r>
              <a:rPr lang="nl-NL" dirty="0"/>
              <a:t>Groene kaart 	= 1 minuut</a:t>
            </a:r>
          </a:p>
          <a:p>
            <a:r>
              <a:rPr lang="nl-NL" dirty="0"/>
              <a:t>Gele kaart 	= 2 of 4 minuten</a:t>
            </a:r>
          </a:p>
          <a:p>
            <a:r>
              <a:rPr lang="nl-NL" dirty="0"/>
              <a:t>Rode kaart	= Definitief</a:t>
            </a:r>
          </a:p>
          <a:p>
            <a:endParaRPr lang="nl-NL" dirty="0"/>
          </a:p>
          <a:p>
            <a:r>
              <a:rPr lang="nl-NL" dirty="0"/>
              <a:t>Geef je een gele of rode kaart? Altijd noteren op het DWF.</a:t>
            </a:r>
          </a:p>
        </p:txBody>
      </p:sp>
    </p:spTree>
    <p:extLst>
      <p:ext uri="{BB962C8B-B14F-4D97-AF65-F5344CB8AC3E}">
        <p14:creationId xmlns:p14="http://schemas.microsoft.com/office/powerpoint/2010/main" val="38649467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53BA3C-57F9-D9F0-5A92-732FB8521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Andere tips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29FDFD-026A-AD2B-A6AB-9603CA28D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Blijf als scheids zoveel mogelijk buiten de balken;</a:t>
            </a:r>
          </a:p>
          <a:p>
            <a:r>
              <a:rPr lang="nl-NL" dirty="0"/>
              <a:t>Zit de bal klem tussen sticks? Geef een bully;</a:t>
            </a:r>
          </a:p>
          <a:p>
            <a:r>
              <a:rPr lang="nl-NL" dirty="0"/>
              <a:t>Bal mag niet in de lucht gespeeld/gecontroleerd worden;</a:t>
            </a:r>
          </a:p>
          <a:p>
            <a:r>
              <a:rPr lang="nl-NL" dirty="0"/>
              <a:t>3 of meer steunpunten mag niet;</a:t>
            </a:r>
          </a:p>
          <a:p>
            <a:r>
              <a:rPr lang="nl-NL" dirty="0"/>
              <a:t>Push op doel kan ook gevaarlijk zijn;</a:t>
            </a:r>
          </a:p>
          <a:p>
            <a:r>
              <a:rPr lang="nl-NL" dirty="0"/>
              <a:t>Handschoen is niet verplicht. Wordt wel aangeraden;</a:t>
            </a:r>
          </a:p>
          <a:p>
            <a:r>
              <a:rPr lang="nl-NL" dirty="0"/>
              <a:t>Bal via keeper tegen het plafond? Bully 3m buiten de cirkel.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101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B25FE2-4E60-8691-10BB-E800FE53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Meer video’s?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85A9A4-7EF8-206F-E17B-6B73B3177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Check de video’s via</a:t>
            </a:r>
            <a:br>
              <a:rPr lang="nl-NL" dirty="0"/>
            </a:br>
            <a:br>
              <a:rPr lang="nl-NL" dirty="0"/>
            </a:br>
            <a:r>
              <a:rPr lang="nl-NL" dirty="0">
                <a:hlinkClick r:id="rId2"/>
              </a:rPr>
              <a:t>https://bit.ly/3hanPa2</a:t>
            </a:r>
            <a:r>
              <a:rPr lang="nl-NL" dirty="0"/>
              <a:t> of </a:t>
            </a:r>
            <a:r>
              <a:rPr lang="nl-NL" dirty="0">
                <a:hlinkClick r:id="rId3"/>
              </a:rPr>
              <a:t>https://bit.ly/3UBr2Nr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6265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00E8AA1-5192-9C78-56B4-CE925BAA4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56E5FE7-3905-6818-28D5-FBAFCABAD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5458" y="2913479"/>
            <a:ext cx="9601201" cy="776288"/>
          </a:xfrm>
        </p:spPr>
        <p:txBody>
          <a:bodyPr/>
          <a:lstStyle/>
          <a:p>
            <a:r>
              <a:rPr lang="nl-NL" sz="6600" dirty="0">
                <a:latin typeface="Interstate Cond" pitchFamily="50" charset="0"/>
              </a:rPr>
              <a:t>@team_fluit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416C499-7801-D9A3-7C51-074B34C96B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763" y="330732"/>
            <a:ext cx="2158999" cy="2158999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2DB85220-95BD-4E10-CF21-F351791C824E}"/>
              </a:ext>
            </a:extLst>
          </p:cNvPr>
          <p:cNvSpPr txBox="1">
            <a:spLocks/>
          </p:cNvSpPr>
          <p:nvPr/>
        </p:nvSpPr>
        <p:spPr bwMode="auto">
          <a:xfrm>
            <a:off x="2905459" y="1022087"/>
            <a:ext cx="9601201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nl-NL" sz="6600" dirty="0">
                <a:latin typeface="Interstate Cond" pitchFamily="50" charset="0"/>
              </a:rPr>
              <a:t>Deel jouw </a:t>
            </a:r>
          </a:p>
          <a:p>
            <a:r>
              <a:rPr lang="nl-NL" sz="6600" dirty="0">
                <a:latin typeface="Interstate Cond" pitchFamily="50" charset="0"/>
              </a:rPr>
              <a:t>fluitfoto’s met…</a:t>
            </a:r>
          </a:p>
        </p:txBody>
      </p:sp>
    </p:spTree>
    <p:extLst>
      <p:ext uri="{BB962C8B-B14F-4D97-AF65-F5344CB8AC3E}">
        <p14:creationId xmlns:p14="http://schemas.microsoft.com/office/powerpoint/2010/main" val="395331892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43D4DAB-62EF-9038-25A6-AD7F757BE8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591FA16-98CF-9E41-FC9C-E441982FB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289" y="372681"/>
            <a:ext cx="3449903" cy="776288"/>
          </a:xfr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r>
              <a:rPr lang="nl-NL" dirty="0">
                <a:latin typeface="Interstate Cond" pitchFamily="50" charset="0"/>
              </a:rPr>
              <a:t>Stel nu je vragen?</a:t>
            </a:r>
          </a:p>
        </p:txBody>
      </p:sp>
    </p:spTree>
    <p:extLst>
      <p:ext uri="{BB962C8B-B14F-4D97-AF65-F5344CB8AC3E}">
        <p14:creationId xmlns:p14="http://schemas.microsoft.com/office/powerpoint/2010/main" val="39505215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8E6409E-6658-930A-191C-CDAAB5D331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41050"/>
            <a:ext cx="12192000" cy="812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6A4A4017-EB70-36B6-7DFF-87A709A3E766}"/>
              </a:ext>
            </a:extLst>
          </p:cNvPr>
          <p:cNvSpPr txBox="1"/>
          <p:nvPr/>
        </p:nvSpPr>
        <p:spPr>
          <a:xfrm>
            <a:off x="2972327" y="3075057"/>
            <a:ext cx="6247346" cy="707886"/>
          </a:xfrm>
          <a:prstGeom prst="rect">
            <a:avLst/>
          </a:prstGeom>
          <a:solidFill>
            <a:srgbClr val="A6A6A6">
              <a:alpha val="60000"/>
            </a:srgb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4000" dirty="0">
                <a:latin typeface="Interstate Cond" pitchFamily="50" charset="0"/>
              </a:rPr>
              <a:t>Heel veel plezier toegewenst!</a:t>
            </a:r>
          </a:p>
        </p:txBody>
      </p:sp>
    </p:spTree>
    <p:extLst>
      <p:ext uri="{BB962C8B-B14F-4D97-AF65-F5344CB8AC3E}">
        <p14:creationId xmlns:p14="http://schemas.microsoft.com/office/powerpoint/2010/main" val="2110801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8EA748-910A-C979-1EDC-0AB1713FE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ziet een team eruit?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273505E-8DE8-241D-A047-C34F2EEAB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team heeft 5 veldspelers en een keeper;</a:t>
            </a:r>
            <a:br>
              <a:rPr lang="nl-NL" dirty="0"/>
            </a:br>
            <a:endParaRPr lang="nl-NL" dirty="0"/>
          </a:p>
          <a:p>
            <a:r>
              <a:rPr lang="nl-NL" dirty="0"/>
              <a:t>Of 6 veldspelers &gt; geen keeper;</a:t>
            </a:r>
            <a:br>
              <a:rPr lang="nl-NL" dirty="0"/>
            </a:br>
            <a:endParaRPr lang="nl-NL" dirty="0"/>
          </a:p>
          <a:p>
            <a:r>
              <a:rPr lang="nl-NL" dirty="0"/>
              <a:t>Geen keeper? Geen speler met rechten van een keeper;</a:t>
            </a:r>
            <a:br>
              <a:rPr lang="nl-NL" dirty="0"/>
            </a:br>
            <a:r>
              <a:rPr lang="nl-NL" b="1" i="1" dirty="0"/>
              <a:t>Bij een strafcorner alle spelers naast het doel!</a:t>
            </a:r>
          </a:p>
        </p:txBody>
      </p:sp>
    </p:spTree>
    <p:extLst>
      <p:ext uri="{BB962C8B-B14F-4D97-AF65-F5344CB8AC3E}">
        <p14:creationId xmlns:p14="http://schemas.microsoft.com/office/powerpoint/2010/main" val="817447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3D2A701-5379-9194-0D41-A0F9FF9D46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B15285C6-EBFE-187F-FFFD-B6C912D6D489}"/>
              </a:ext>
            </a:extLst>
          </p:cNvPr>
          <p:cNvSpPr txBox="1"/>
          <p:nvPr/>
        </p:nvSpPr>
        <p:spPr>
          <a:xfrm>
            <a:off x="3051699" y="398734"/>
            <a:ext cx="6088602" cy="7694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latin typeface="Interstate Cond" pitchFamily="50" charset="0"/>
              </a:rPr>
              <a:t>Wedstrijd en resultaat</a:t>
            </a:r>
          </a:p>
        </p:txBody>
      </p:sp>
    </p:spTree>
    <p:extLst>
      <p:ext uri="{BB962C8B-B14F-4D97-AF65-F5344CB8AC3E}">
        <p14:creationId xmlns:p14="http://schemas.microsoft.com/office/powerpoint/2010/main" val="342305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FD7FF-8A5C-F5DF-540A-DFC83B523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Wedstrijd en resultaat?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104B4C-2C28-5236-8E90-E0E464A7E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569" y="2260630"/>
            <a:ext cx="9601200" cy="4351338"/>
          </a:xfrm>
        </p:spPr>
        <p:txBody>
          <a:bodyPr/>
          <a:lstStyle/>
          <a:p>
            <a:r>
              <a:rPr lang="nl-NL" dirty="0"/>
              <a:t>De wedstrijd duurt 35 minuten;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Scheidsrechters wisselen na 17,5 minuut bij de eerste achterbal;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Tijd gaat niet stil bij clubwedstrijden;</a:t>
            </a:r>
            <a:br>
              <a:rPr lang="nl-NL" dirty="0"/>
            </a:br>
            <a:endParaRPr lang="nl-NL" dirty="0"/>
          </a:p>
          <a:p>
            <a:r>
              <a:rPr lang="nl-NL" dirty="0"/>
              <a:t>Na afloop samen DWF invullen.</a:t>
            </a:r>
          </a:p>
        </p:txBody>
      </p:sp>
    </p:spTree>
    <p:extLst>
      <p:ext uri="{BB962C8B-B14F-4D97-AF65-F5344CB8AC3E}">
        <p14:creationId xmlns:p14="http://schemas.microsoft.com/office/powerpoint/2010/main" val="3038880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9BB07D4-1AA2-96D0-E949-3747C68AC0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70000"/>
            <a:ext cx="12192000" cy="81280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2A7AA0D-7815-80C5-CC3E-45AB8AA4899E}"/>
              </a:ext>
            </a:extLst>
          </p:cNvPr>
          <p:cNvSpPr txBox="1"/>
          <p:nvPr/>
        </p:nvSpPr>
        <p:spPr>
          <a:xfrm>
            <a:off x="3051699" y="398734"/>
            <a:ext cx="6088602" cy="76944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4400" dirty="0">
                <a:latin typeface="Interstate Cond" pitchFamily="50" charset="0"/>
              </a:rPr>
              <a:t>In het ‘blok’ spelen</a:t>
            </a:r>
          </a:p>
        </p:txBody>
      </p:sp>
    </p:spTree>
    <p:extLst>
      <p:ext uri="{BB962C8B-B14F-4D97-AF65-F5344CB8AC3E}">
        <p14:creationId xmlns:p14="http://schemas.microsoft.com/office/powerpoint/2010/main" val="2703116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3225DE-0B01-F6BD-398F-C0F833B68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Wanneer is het ‘in het blok’ spelen?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963CB69-93A6-8EE6-5E84-8E5337E8F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 criteria zijn:</a:t>
            </a:r>
          </a:p>
          <a:p>
            <a:r>
              <a:rPr lang="nl-NL" dirty="0"/>
              <a:t>De stick ligt vóór de speler op de vloer;</a:t>
            </a:r>
          </a:p>
          <a:p>
            <a:r>
              <a:rPr lang="nl-NL" dirty="0"/>
              <a:t>De bal wordt op korte afstand in de stick gespeeld;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2528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NHB">
      <a:dk1>
        <a:sysClr val="windowText" lastClr="000000"/>
      </a:dk1>
      <a:lt1>
        <a:sysClr val="window" lastClr="FFFFFF"/>
      </a:lt1>
      <a:dk2>
        <a:srgbClr val="6B6D70"/>
      </a:dk2>
      <a:lt2>
        <a:srgbClr val="E7E6E6"/>
      </a:lt2>
      <a:accent1>
        <a:srgbClr val="293770"/>
      </a:accent1>
      <a:accent2>
        <a:srgbClr val="E5251F"/>
      </a:accent2>
      <a:accent3>
        <a:srgbClr val="189CD8"/>
      </a:accent3>
      <a:accent4>
        <a:srgbClr val="E40870"/>
      </a:accent4>
      <a:accent5>
        <a:srgbClr val="FCC30A"/>
      </a:accent5>
      <a:accent6>
        <a:srgbClr val="0D9958"/>
      </a:accent6>
      <a:hlink>
        <a:srgbClr val="0563C1"/>
      </a:hlink>
      <a:folHlink>
        <a:srgbClr val="954F72"/>
      </a:folHlink>
    </a:clrScheme>
    <a:fontScheme name="KNHB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3" id="{C5DD1F32-772D-40D7-BCF1-2765EEE7C56C}" vid="{8DF698C8-833C-47F3-849A-8F6D0799411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8B9598B82EF64499C2421C8BC07CE4" ma:contentTypeVersion="7" ma:contentTypeDescription="Een nieuw document maken." ma:contentTypeScope="" ma:versionID="8e6bf97db4df0a717e9f9351b3e01965">
  <xsd:schema xmlns:xsd="http://www.w3.org/2001/XMLSchema" xmlns:xs="http://www.w3.org/2001/XMLSchema" xmlns:p="http://schemas.microsoft.com/office/2006/metadata/properties" xmlns:ns2="2a3deb8c-ed14-44fd-be25-307ad82403ef" targetNamespace="http://schemas.microsoft.com/office/2006/metadata/properties" ma:root="true" ma:fieldsID="68aca5a315619f367ff353706a1c9c3c" ns2:_="">
    <xsd:import namespace="2a3deb8c-ed14-44fd-be25-307ad82403e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3deb8c-ed14-44fd-be25-307ad82403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31BD0D-E1E0-41C0-B086-BB616323BC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843D63-0FFD-46E2-B7B2-9CB280BD1C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3deb8c-ed14-44fd-be25-307ad82403e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PresentatieKNHB</Template>
  <TotalTime>2930</TotalTime>
  <Words>1162</Words>
  <Application>Microsoft Office PowerPoint</Application>
  <PresentationFormat>Breedbeeld</PresentationFormat>
  <Paragraphs>179</Paragraphs>
  <Slides>49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49</vt:i4>
      </vt:variant>
    </vt:vector>
  </HeadingPairs>
  <TitlesOfParts>
    <vt:vector size="53" baseType="lpstr">
      <vt:lpstr>Arial</vt:lpstr>
      <vt:lpstr>Interstate Cond</vt:lpstr>
      <vt:lpstr>Verdana</vt:lpstr>
      <vt:lpstr>Kantoorthema</vt:lpstr>
      <vt:lpstr>PowerPoint-presentatie</vt:lpstr>
      <vt:lpstr>Deze vragen beantwoord!</vt:lpstr>
      <vt:lpstr>Fluit doelstellingen</vt:lpstr>
      <vt:lpstr>PowerPoint-presentatie</vt:lpstr>
      <vt:lpstr>Hoe ziet een team eruit?</vt:lpstr>
      <vt:lpstr>PowerPoint-presentatie</vt:lpstr>
      <vt:lpstr>Wedstrijd en resultaat?</vt:lpstr>
      <vt:lpstr>PowerPoint-presentatie</vt:lpstr>
      <vt:lpstr>Wanneer is het ‘in het blok’ spelen?</vt:lpstr>
      <vt:lpstr>PowerPoint-presentatie</vt:lpstr>
      <vt:lpstr>PowerPoint-presentatie</vt:lpstr>
      <vt:lpstr>Wanneer is het ‘in het blok’ spelen?</vt:lpstr>
      <vt:lpstr>Klik op de link voor de clip!</vt:lpstr>
      <vt:lpstr>Klik op de link voor de clip!</vt:lpstr>
      <vt:lpstr>PowerPoint-presentatie</vt:lpstr>
      <vt:lpstr>Mag een pirouette?</vt:lpstr>
      <vt:lpstr>Klik op de link voor de clip!</vt:lpstr>
      <vt:lpstr>PowerPoint-presentatie</vt:lpstr>
      <vt:lpstr>Het is een strafcorner…</vt:lpstr>
      <vt:lpstr>Uitvoering van de strafcorner</vt:lpstr>
      <vt:lpstr>PowerPoint-presentatie</vt:lpstr>
      <vt:lpstr>De uitvoering</vt:lpstr>
      <vt:lpstr>PowerPoint-presentatie</vt:lpstr>
      <vt:lpstr>PowerPoint-presentatie</vt:lpstr>
      <vt:lpstr>PowerPoint-presentatie</vt:lpstr>
      <vt:lpstr>Wanneer mag de bal de cirkel in?</vt:lpstr>
      <vt:lpstr>PowerPoint-presentatie</vt:lpstr>
      <vt:lpstr>PowerPoint-presentatie</vt:lpstr>
      <vt:lpstr>PowerPoint-presentatie</vt:lpstr>
      <vt:lpstr>PowerPoint-presentatie</vt:lpstr>
      <vt:lpstr>Spelhervatting rond de cirkel</vt:lpstr>
      <vt:lpstr>PowerPoint-presentatie</vt:lpstr>
      <vt:lpstr>De lange corner</vt:lpstr>
      <vt:lpstr>De te hoge bal</vt:lpstr>
      <vt:lpstr>Wat is te hoog?</vt:lpstr>
      <vt:lpstr>PowerPoint-presentatie</vt:lpstr>
      <vt:lpstr>PowerPoint-presentatie</vt:lpstr>
      <vt:lpstr>Klik op de link voor de clip!</vt:lpstr>
      <vt:lpstr>Klik op de link voor de clip!</vt:lpstr>
      <vt:lpstr>De keeper in de zaal</vt:lpstr>
      <vt:lpstr>PowerPoint-presentatie</vt:lpstr>
      <vt:lpstr>PowerPoint-presentatie</vt:lpstr>
      <vt:lpstr>De keeper in de zaal</vt:lpstr>
      <vt:lpstr>PowerPoint-presentatie</vt:lpstr>
      <vt:lpstr>Andere tips</vt:lpstr>
      <vt:lpstr>Meer video’s? </vt:lpstr>
      <vt:lpstr>@team_fluit</vt:lpstr>
      <vt:lpstr>Stel nu je vragen?</vt:lpstr>
      <vt:lpstr>PowerPoint-presentatie</vt:lpstr>
    </vt:vector>
  </TitlesOfParts>
  <Company>Koninklijke Nederlandse Hockey Bond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Coen van Bunge</dc:creator>
  <cp:lastModifiedBy>Coen van Bunge</cp:lastModifiedBy>
  <cp:revision>4</cp:revision>
  <dcterms:created xsi:type="dcterms:W3CDTF">2022-12-07T12:51:48Z</dcterms:created>
  <dcterms:modified xsi:type="dcterms:W3CDTF">2022-12-09T13:42:39Z</dcterms:modified>
</cp:coreProperties>
</file>