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3"/>
  </p:notesMasterIdLst>
  <p:sldIdLst>
    <p:sldId id="257" r:id="rId5"/>
    <p:sldId id="261" r:id="rId6"/>
    <p:sldId id="299" r:id="rId7"/>
    <p:sldId id="300" r:id="rId8"/>
    <p:sldId id="301" r:id="rId9"/>
    <p:sldId id="302" r:id="rId10"/>
    <p:sldId id="303" r:id="rId11"/>
    <p:sldId id="262" r:id="rId12"/>
    <p:sldId id="263" r:id="rId13"/>
    <p:sldId id="276" r:id="rId14"/>
    <p:sldId id="277" r:id="rId15"/>
    <p:sldId id="282" r:id="rId16"/>
    <p:sldId id="294" r:id="rId17"/>
    <p:sldId id="287" r:id="rId18"/>
    <p:sldId id="295" r:id="rId19"/>
    <p:sldId id="296" r:id="rId20"/>
    <p:sldId id="291" r:id="rId21"/>
    <p:sldId id="298" r:id="rId22"/>
  </p:sldIdLst>
  <p:sldSz cx="12192000" cy="6858000"/>
  <p:notesSz cx="6858000" cy="9144000"/>
  <p:embeddedFontLst>
    <p:embeddedFont>
      <p:font typeface="Interstate Black Cond" panose="02000503020000020004" pitchFamily="2" charset="77"/>
      <p:bold r:id="rId24"/>
      <p:italic r:id="rId25"/>
    </p:embeddedFont>
    <p:embeddedFont>
      <p:font typeface="Interstate BlackCondensed" panose="02000503020000020004" pitchFamily="2" charset="77"/>
      <p:bold r:id="rId26"/>
    </p:embeddedFont>
    <p:embeddedFont>
      <p:font typeface="Interstate LightCondensed" panose="02000506050000020004" pitchFamily="2" charset="77"/>
      <p:regular r:id="rId27"/>
    </p:embeddedFont>
    <p:embeddedFont>
      <p:font typeface="Interstate Regular" panose="02000503020000020004" pitchFamily="2" charset="77"/>
      <p:regular r:id="rId28"/>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41" autoAdjust="0"/>
    <p:restoredTop sz="89060" autoAdjust="0"/>
  </p:normalViewPr>
  <p:slideViewPr>
    <p:cSldViewPr snapToGrid="0">
      <p:cViewPr varScale="1">
        <p:scale>
          <a:sx n="53" d="100"/>
          <a:sy n="53" d="100"/>
        </p:scale>
        <p:origin x="200" y="1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hockeybond.sharepoint.com/sites/Exit-onderzoek/Intern/2025/Resultaten/ANALYSE%20Uitstroomonderzoek%202025%20(2-1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ockeybond.sharepoint.com/sites/Exit-onderzoek/Intern/2025/Resultaten/ANALYSE%20Uitstroomonderzoek%202025%20(2-10-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ockeybond.sharepoint.com/sites/Exit-onderzoek/Intern/2025/Resultaten/ANALYSE%20Uitstroomonderzoek%202025%20(2-10-2025).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hockeybond.sharepoint.com/sites/Exit-onderzoek/Intern/2025/Resultaten/ANALYSE%20Uitstroomonderzoek%202025%20(2-10-20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hockeybond.sharepoint.com/sites/Exit-onderzoek/Intern/2025/Resultaten/ANALYSE%20Uitstroomonderzoek%202025%20(2-10-202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hockeybond.sharepoint.com/sites/Exit-onderzoek/Intern/2025/Resultaten/ANALYSE%20Uitstroomonderzoek%202025%20(2-10-2025).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hockeybond.sharepoint.com/sites/Exit-onderzoek/Intern/2025/Resultaten/ANALYSE%20Uitstroomonderzoek%202025%20(2-10-2025).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hockeybond.sharepoint.com/sites/Exit-onderzoek/Intern/2025/Resultaten/ANALYSE%20Uitstroomonderzoek%202025%20(2-10-2025).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hockeybond.sharepoint.com/sites/Exit-onderzoek/Intern/2025/Resultaten/ANALYSE%20Uitstroomonderzoek%202025%20(2-10-202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ANALYSE!$A$49:$A$54</c:f>
              <c:strCache>
                <c:ptCount val="6"/>
                <c:pt idx="0">
                  <c:v>t/m 12 jaar</c:v>
                </c:pt>
                <c:pt idx="1">
                  <c:v>13 t/m 18</c:v>
                </c:pt>
                <c:pt idx="2">
                  <c:v>19 t/m 25</c:v>
                </c:pt>
                <c:pt idx="3">
                  <c:v>26 t/m 35</c:v>
                </c:pt>
                <c:pt idx="4">
                  <c:v>36 t/m 45</c:v>
                </c:pt>
                <c:pt idx="5">
                  <c:v>46 en ouder</c:v>
                </c:pt>
              </c:strCache>
            </c:strRef>
          </c:cat>
          <c:val>
            <c:numRef>
              <c:f>ANALYSE!$C$49:$C$54</c:f>
              <c:numCache>
                <c:formatCode>0%</c:formatCode>
                <c:ptCount val="6"/>
                <c:pt idx="0">
                  <c:v>0.21790984435011118</c:v>
                </c:pt>
                <c:pt idx="1">
                  <c:v>0.30705478067515668</c:v>
                </c:pt>
                <c:pt idx="2">
                  <c:v>0.13765918738629473</c:v>
                </c:pt>
                <c:pt idx="3">
                  <c:v>0.13078633515261776</c:v>
                </c:pt>
                <c:pt idx="4">
                  <c:v>6.3674954517889626E-2</c:v>
                </c:pt>
                <c:pt idx="5">
                  <c:v>0.14291489791793005</c:v>
                </c:pt>
              </c:numCache>
            </c:numRef>
          </c:val>
          <c:extLst>
            <c:ext xmlns:c16="http://schemas.microsoft.com/office/drawing/2014/chart" uri="{C3380CC4-5D6E-409C-BE32-E72D297353CC}">
              <c16:uniqueId val="{00000000-5195-3B4F-80F6-B0B97B9E43BD}"/>
            </c:ext>
          </c:extLst>
        </c:ser>
        <c:dLbls>
          <c:dLblPos val="outEnd"/>
          <c:showLegendKey val="0"/>
          <c:showVal val="1"/>
          <c:showCatName val="0"/>
          <c:showSerName val="0"/>
          <c:showPercent val="0"/>
          <c:showBubbleSize val="0"/>
        </c:dLbls>
        <c:gapWidth val="199"/>
        <c:axId val="1219397088"/>
        <c:axId val="1184915664"/>
      </c:barChart>
      <c:catAx>
        <c:axId val="121939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nl-NL"/>
          </a:p>
        </c:txPr>
        <c:crossAx val="1184915664"/>
        <c:crosses val="autoZero"/>
        <c:auto val="1"/>
        <c:lblAlgn val="ctr"/>
        <c:lblOffset val="100"/>
        <c:noMultiLvlLbl val="0"/>
      </c:catAx>
      <c:valAx>
        <c:axId val="11849156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219397088"/>
        <c:crosses val="autoZero"/>
        <c:crossBetween val="between"/>
      </c:valAx>
      <c:spPr>
        <a:noFill/>
        <a:ln>
          <a:noFill/>
        </a:ln>
        <a:effectLst/>
      </c:spPr>
    </c:plotArea>
    <c:plotVisOnly val="1"/>
    <c:dispBlanksAs val="gap"/>
    <c:showDLblsOverMax val="0"/>
  </c:chart>
  <c:spPr>
    <a:noFill/>
    <a:ln>
      <a:noFill/>
    </a:ln>
    <a:effectLst/>
  </c:spPr>
  <c:txPr>
    <a:bodyPr/>
    <a:lstStyle/>
    <a:p>
      <a:pPr>
        <a:defRPr b="0" i="0">
          <a:latin typeface="+mn-lt"/>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ANALYSE!$A$195:$A$215</c:f>
              <c:strCache>
                <c:ptCount val="21"/>
                <c:pt idx="0">
                  <c:v>Vanwege het (aanstaande) ouderschap (107)</c:v>
                </c:pt>
                <c:pt idx="1">
                  <c:v>Omdat ik naar een andere leeftijdscategorie moest maar dit niet wilde (111)</c:v>
                </c:pt>
                <c:pt idx="2">
                  <c:v>Omdat hockey te duur werd (115)</c:v>
                </c:pt>
                <c:pt idx="3">
                  <c:v>Vanwege (te) lange reisafstanden (126)</c:v>
                </c:pt>
                <c:pt idx="4">
                  <c:v>Vanwege zwangerschap (143)</c:v>
                </c:pt>
                <c:pt idx="5">
                  <c:v>Omdat ik moest (blijven) hockeyen/het seizoen moest afmaken van mijn ouders (193)</c:v>
                </c:pt>
                <c:pt idx="6">
                  <c:v>Omdat ik vond dat ik niet goed genoeg was in hockey (223)</c:v>
                </c:pt>
                <c:pt idx="7">
                  <c:v>Vanwege een verhuizing (240)</c:v>
                </c:pt>
                <c:pt idx="8">
                  <c:v>Omdat ik naar het buitenland ga / een tussenjaar neem (265)</c:v>
                </c:pt>
                <c:pt idx="9">
                  <c:v>Omdat ik (meer) ben gaan werken (267)</c:v>
                </c:pt>
                <c:pt idx="10">
                  <c:v>Omdat ik te druk was met school (305)</c:v>
                </c:pt>
                <c:pt idx="11">
                  <c:v>Vanwege mijn trainer/coach (321)</c:v>
                </c:pt>
                <c:pt idx="12">
                  <c:v>Omdat ik niet zelf kan bepalen op welk tijdstip ik hockey / omdat de wedstrijden altijd op een andere tijd gespeeld worden (362)</c:v>
                </c:pt>
                <c:pt idx="13">
                  <c:v>Omdat ik ben begonnen met studeren (367)</c:v>
                </c:pt>
                <c:pt idx="14">
                  <c:v>Omdat ik me niet meer thuis voelde in de sport of op de vereniging (451)</c:v>
                </c:pt>
                <c:pt idx="15">
                  <c:v>Vanwege zaken binnen mijn vereniging (475)</c:v>
                </c:pt>
                <c:pt idx="16">
                  <c:v>Omdat ik het spelletje niet meer leuk vond (612)</c:v>
                </c:pt>
                <c:pt idx="17">
                  <c:v>Vanwege een blessure (643)</c:v>
                </c:pt>
                <c:pt idx="18">
                  <c:v>Omdat ik heb gekozen voor een andere sport/hobby (760)</c:v>
                </c:pt>
                <c:pt idx="19">
                  <c:v>Omdat hockey te veel (vrije) tijd in beslag nam (779)</c:v>
                </c:pt>
                <c:pt idx="20">
                  <c:v>Vanwege mijn team (1124)</c:v>
                </c:pt>
              </c:strCache>
            </c:strRef>
          </c:cat>
          <c:val>
            <c:numRef>
              <c:f>ANALYSE!$C$195:$C$215</c:f>
              <c:numCache>
                <c:formatCode>0%</c:formatCode>
                <c:ptCount val="21"/>
                <c:pt idx="0">
                  <c:v>2.4191725073479539E-2</c:v>
                </c:pt>
                <c:pt idx="1">
                  <c:v>2.5096088627628306E-2</c:v>
                </c:pt>
                <c:pt idx="2">
                  <c:v>2.6000452181777073E-2</c:v>
                </c:pt>
                <c:pt idx="3">
                  <c:v>2.8487451955686187E-2</c:v>
                </c:pt>
                <c:pt idx="4">
                  <c:v>3.2330997060818448E-2</c:v>
                </c:pt>
                <c:pt idx="5">
                  <c:v>4.3635541487678044E-2</c:v>
                </c:pt>
                <c:pt idx="6">
                  <c:v>5.0418268143793805E-2</c:v>
                </c:pt>
                <c:pt idx="7">
                  <c:v>5.4261813248926066E-2</c:v>
                </c:pt>
                <c:pt idx="8">
                  <c:v>5.9914085462355868E-2</c:v>
                </c:pt>
                <c:pt idx="9">
                  <c:v>6.0366267239430248E-2</c:v>
                </c:pt>
                <c:pt idx="10">
                  <c:v>6.895772100384355E-2</c:v>
                </c:pt>
                <c:pt idx="11">
                  <c:v>7.2575175220438617E-2</c:v>
                </c:pt>
                <c:pt idx="12">
                  <c:v>8.1844901650463486E-2</c:v>
                </c:pt>
                <c:pt idx="13">
                  <c:v>8.2975356093149447E-2</c:v>
                </c:pt>
                <c:pt idx="14">
                  <c:v>0.10196699073027357</c:v>
                </c:pt>
                <c:pt idx="15">
                  <c:v>0.10739317205516617</c:v>
                </c:pt>
                <c:pt idx="16">
                  <c:v>0.13836762378476147</c:v>
                </c:pt>
                <c:pt idx="17">
                  <c:v>0.14537644132941444</c:v>
                </c:pt>
                <c:pt idx="18">
                  <c:v>0.17182907528826588</c:v>
                </c:pt>
                <c:pt idx="19">
                  <c:v>0.17612480217047252</c:v>
                </c:pt>
                <c:pt idx="20">
                  <c:v>0.25412615871580374</c:v>
                </c:pt>
              </c:numCache>
            </c:numRef>
          </c:val>
          <c:extLst>
            <c:ext xmlns:c16="http://schemas.microsoft.com/office/drawing/2014/chart" uri="{C3380CC4-5D6E-409C-BE32-E72D297353CC}">
              <c16:uniqueId val="{00000000-E33D-464A-B5A3-B7991DE36C3E}"/>
            </c:ext>
          </c:extLst>
        </c:ser>
        <c:dLbls>
          <c:dLblPos val="outEnd"/>
          <c:showLegendKey val="0"/>
          <c:showVal val="1"/>
          <c:showCatName val="0"/>
          <c:showSerName val="0"/>
          <c:showPercent val="0"/>
          <c:showBubbleSize val="0"/>
        </c:dLbls>
        <c:gapWidth val="269"/>
        <c:axId val="817198399"/>
        <c:axId val="673097775"/>
      </c:barChart>
      <c:catAx>
        <c:axId val="81719839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nl-NL"/>
          </a:p>
        </c:txPr>
        <c:crossAx val="673097775"/>
        <c:crosses val="autoZero"/>
        <c:auto val="1"/>
        <c:lblAlgn val="ctr"/>
        <c:lblOffset val="100"/>
        <c:noMultiLvlLbl val="0"/>
      </c:catAx>
      <c:valAx>
        <c:axId val="673097775"/>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17198399"/>
        <c:crosses val="autoZero"/>
        <c:crossBetween val="between"/>
      </c:valAx>
      <c:spPr>
        <a:noFill/>
        <a:ln>
          <a:noFill/>
        </a:ln>
        <a:effectLst/>
      </c:spPr>
    </c:plotArea>
    <c:plotVisOnly val="1"/>
    <c:dispBlanksAs val="gap"/>
    <c:showDLblsOverMax val="0"/>
  </c:chart>
  <c:spPr>
    <a:noFill/>
    <a:ln>
      <a:noFill/>
    </a:ln>
    <a:effectLst/>
  </c:spPr>
  <c:txPr>
    <a:bodyPr/>
    <a:lstStyle/>
    <a:p>
      <a:pPr>
        <a:defRPr b="0" i="0">
          <a:latin typeface="+mn-lt"/>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ANALYSE!$A$211:$A$215</c:f>
              <c:strCache>
                <c:ptCount val="5"/>
                <c:pt idx="0">
                  <c:v>Omdat ik het spelletje niet meer leuk vond (612)</c:v>
                </c:pt>
                <c:pt idx="1">
                  <c:v>Vanwege een blessure (643)</c:v>
                </c:pt>
                <c:pt idx="2">
                  <c:v>Omdat ik heb gekozen voor een andere sport/hobby (760)</c:v>
                </c:pt>
                <c:pt idx="3">
                  <c:v>Omdat hockey te veel (vrije) tijd in beslag nam (779)</c:v>
                </c:pt>
                <c:pt idx="4">
                  <c:v>Vanwege mijn team (1124)</c:v>
                </c:pt>
              </c:strCache>
            </c:strRef>
          </c:cat>
          <c:val>
            <c:numRef>
              <c:f>ANALYSE!$C$211:$C$215</c:f>
              <c:numCache>
                <c:formatCode>0%</c:formatCode>
                <c:ptCount val="5"/>
                <c:pt idx="0">
                  <c:v>0.13836762378476147</c:v>
                </c:pt>
                <c:pt idx="1">
                  <c:v>0.14537644132941444</c:v>
                </c:pt>
                <c:pt idx="2">
                  <c:v>0.17182907528826588</c:v>
                </c:pt>
                <c:pt idx="3">
                  <c:v>0.17612480217047252</c:v>
                </c:pt>
                <c:pt idx="4">
                  <c:v>0.25412615871580374</c:v>
                </c:pt>
              </c:numCache>
            </c:numRef>
          </c:val>
          <c:extLst>
            <c:ext xmlns:c16="http://schemas.microsoft.com/office/drawing/2014/chart" uri="{C3380CC4-5D6E-409C-BE32-E72D297353CC}">
              <c16:uniqueId val="{00000000-66C4-A64C-9FD9-6DE7C0236027}"/>
            </c:ext>
          </c:extLst>
        </c:ser>
        <c:dLbls>
          <c:dLblPos val="outEnd"/>
          <c:showLegendKey val="0"/>
          <c:showVal val="1"/>
          <c:showCatName val="0"/>
          <c:showSerName val="0"/>
          <c:showPercent val="0"/>
          <c:showBubbleSize val="0"/>
        </c:dLbls>
        <c:gapWidth val="269"/>
        <c:overlap val="-48"/>
        <c:axId val="1625608895"/>
        <c:axId val="481397120"/>
      </c:barChart>
      <c:catAx>
        <c:axId val="162560889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nl-NL"/>
          </a:p>
        </c:txPr>
        <c:crossAx val="481397120"/>
        <c:crosses val="autoZero"/>
        <c:auto val="1"/>
        <c:lblAlgn val="ctr"/>
        <c:lblOffset val="100"/>
        <c:noMultiLvlLbl val="0"/>
      </c:catAx>
      <c:valAx>
        <c:axId val="48139712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625608895"/>
        <c:crosses val="autoZero"/>
        <c:crossBetween val="between"/>
      </c:valAx>
      <c:spPr>
        <a:noFill/>
        <a:ln>
          <a:noFill/>
        </a:ln>
        <a:effectLst/>
      </c:spPr>
    </c:plotArea>
    <c:plotVisOnly val="1"/>
    <c:dispBlanksAs val="gap"/>
    <c:showDLblsOverMax val="0"/>
  </c:chart>
  <c:spPr>
    <a:noFill/>
    <a:ln>
      <a:noFill/>
    </a:ln>
    <a:effectLst/>
  </c:spPr>
  <c:txPr>
    <a:bodyPr/>
    <a:lstStyle/>
    <a:p>
      <a:pPr>
        <a:defRPr b="0" i="0">
          <a:latin typeface="+mn-lt"/>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ANALYSE!$A$288:$A$297</c:f>
              <c:strCache>
                <c:ptCount val="10"/>
                <c:pt idx="0">
                  <c:v>Ik ben niet geselecteerd voor het prestatieteam (27)</c:v>
                </c:pt>
                <c:pt idx="1">
                  <c:v>Mijn vrienden gingen naar een ander team (84)</c:v>
                </c:pt>
                <c:pt idx="2">
                  <c:v>Mijn vrienden stopten met hockey (101)</c:v>
                </c:pt>
                <c:pt idx="3">
                  <c:v>Er was geen passend team voor mij (116)</c:v>
                </c:pt>
                <c:pt idx="4">
                  <c:v>Anders, namelijk (138)</c:v>
                </c:pt>
                <c:pt idx="5">
                  <c:v>Ik voelde me niet welkom in het team (207)</c:v>
                </c:pt>
                <c:pt idx="6">
                  <c:v>Mijn team viel uit elkaar (231)</c:v>
                </c:pt>
                <c:pt idx="7">
                  <c:v>Er was ruzie / een slechte sfeer / pestgedrag in het team (279)</c:v>
                </c:pt>
                <c:pt idx="8">
                  <c:v>Ik paste qua niveau of motivatie niet meer in mijn team (309)</c:v>
                </c:pt>
                <c:pt idx="9">
                  <c:v>Ik vond mijn team niet leuk/had geen vrienden of vriendinnen in mijn team (448)</c:v>
                </c:pt>
              </c:strCache>
            </c:strRef>
          </c:cat>
          <c:val>
            <c:numRef>
              <c:f>ANALYSE!$C$288:$C$297</c:f>
              <c:numCache>
                <c:formatCode>0%</c:formatCode>
                <c:ptCount val="10"/>
                <c:pt idx="0">
                  <c:v>2.4021352313167259E-2</c:v>
                </c:pt>
                <c:pt idx="1">
                  <c:v>7.4733096085409248E-2</c:v>
                </c:pt>
                <c:pt idx="2">
                  <c:v>8.9857651245551604E-2</c:v>
                </c:pt>
                <c:pt idx="3">
                  <c:v>0.10320284697508897</c:v>
                </c:pt>
                <c:pt idx="4">
                  <c:v>0.12277580071174377</c:v>
                </c:pt>
                <c:pt idx="5">
                  <c:v>0.18416370106761565</c:v>
                </c:pt>
                <c:pt idx="6">
                  <c:v>0.20551601423487545</c:v>
                </c:pt>
                <c:pt idx="7">
                  <c:v>0.24822064056939502</c:v>
                </c:pt>
                <c:pt idx="8">
                  <c:v>0.27491103202846973</c:v>
                </c:pt>
                <c:pt idx="9">
                  <c:v>0.39857651245551601</c:v>
                </c:pt>
              </c:numCache>
            </c:numRef>
          </c:val>
          <c:extLst>
            <c:ext xmlns:c16="http://schemas.microsoft.com/office/drawing/2014/chart" uri="{C3380CC4-5D6E-409C-BE32-E72D297353CC}">
              <c16:uniqueId val="{00000000-995D-C647-AB39-54C608792143}"/>
            </c:ext>
          </c:extLst>
        </c:ser>
        <c:dLbls>
          <c:dLblPos val="outEnd"/>
          <c:showLegendKey val="0"/>
          <c:showVal val="1"/>
          <c:showCatName val="0"/>
          <c:showSerName val="0"/>
          <c:showPercent val="0"/>
          <c:showBubbleSize val="0"/>
        </c:dLbls>
        <c:gapWidth val="269"/>
        <c:axId val="1276411312"/>
        <c:axId val="1940606256"/>
      </c:barChart>
      <c:catAx>
        <c:axId val="127641131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nl-NL"/>
          </a:p>
        </c:txPr>
        <c:crossAx val="1940606256"/>
        <c:crosses val="autoZero"/>
        <c:auto val="1"/>
        <c:lblAlgn val="ctr"/>
        <c:lblOffset val="100"/>
        <c:noMultiLvlLbl val="0"/>
      </c:catAx>
      <c:valAx>
        <c:axId val="194060625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276411312"/>
        <c:crosses val="autoZero"/>
        <c:crossBetween val="between"/>
      </c:valAx>
      <c:spPr>
        <a:noFill/>
        <a:ln>
          <a:noFill/>
        </a:ln>
        <a:effectLst/>
      </c:spPr>
    </c:plotArea>
    <c:plotVisOnly val="1"/>
    <c:dispBlanksAs val="gap"/>
    <c:showDLblsOverMax val="0"/>
  </c:chart>
  <c:spPr>
    <a:noFill/>
    <a:ln>
      <a:noFill/>
    </a:ln>
    <a:effectLst/>
  </c:spPr>
  <c:txPr>
    <a:bodyPr/>
    <a:lstStyle/>
    <a:p>
      <a:pPr>
        <a:defRPr b="0" i="0">
          <a:latin typeface="+mn-lt"/>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200" b="0" i="0" u="none" strike="noStrike" kern="1200" cap="none" spc="0" normalizeH="0" baseline="0">
                <a:solidFill>
                  <a:schemeClr val="accent4"/>
                </a:solidFill>
                <a:latin typeface="+mn-lt"/>
                <a:ea typeface="+mj-ea"/>
                <a:cs typeface="+mj-cs"/>
              </a:defRPr>
            </a:pPr>
            <a:r>
              <a:rPr lang="nl-NL" sz="1400" dirty="0">
                <a:latin typeface="Interstate LightCondensed" panose="02000506050000020004" pitchFamily="50" charset="0"/>
              </a:rPr>
              <a:t>DOE JE EEN ANDERE SPORT?</a:t>
            </a:r>
          </a:p>
        </c:rich>
      </c:tx>
      <c:overlay val="0"/>
      <c:spPr>
        <a:noFill/>
        <a:ln>
          <a:noFill/>
        </a:ln>
        <a:effectLst/>
      </c:spPr>
      <c:txPr>
        <a:bodyPr rot="0" spcFirstLastPara="1" vertOverflow="ellipsis" vert="horz" wrap="square" anchor="ctr" anchorCtr="1"/>
        <a:lstStyle/>
        <a:p>
          <a:pPr>
            <a:defRPr sz="1200" b="0" i="0" u="none" strike="noStrike" kern="1200" cap="none" spc="0" normalizeH="0" baseline="0">
              <a:solidFill>
                <a:schemeClr val="accent4"/>
              </a:solidFill>
              <a:latin typeface="+mn-lt"/>
              <a:ea typeface="+mj-ea"/>
              <a:cs typeface="+mj-cs"/>
            </a:defRPr>
          </a:pPr>
          <a:endParaRPr lang="nl-NL"/>
        </a:p>
      </c:txPr>
    </c:title>
    <c:autoTitleDeleted val="0"/>
    <c:plotArea>
      <c:layout/>
      <c:barChart>
        <c:barDir val="bar"/>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accent4"/>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'Andere sport'!$T$2:$T$16</c:f>
              <c:strCache>
                <c:ptCount val="15"/>
                <c:pt idx="0">
                  <c:v>Gym/turnen etc.</c:v>
                </c:pt>
                <c:pt idx="1">
                  <c:v>Paardrijden</c:v>
                </c:pt>
                <c:pt idx="2">
                  <c:v>(Kick)boksen</c:v>
                </c:pt>
                <c:pt idx="3">
                  <c:v>Dansen</c:v>
                </c:pt>
                <c:pt idx="4">
                  <c:v>Yoga/pilates</c:v>
                </c:pt>
                <c:pt idx="5">
                  <c:v>Zwemmen</c:v>
                </c:pt>
                <c:pt idx="6">
                  <c:v>Golf</c:v>
                </c:pt>
                <c:pt idx="7">
                  <c:v>Fietsen (normaal. Spinnen, mountenbiken)</c:v>
                </c:pt>
                <c:pt idx="8">
                  <c:v>Voetbal</c:v>
                </c:pt>
                <c:pt idx="9">
                  <c:v>(Tafel)tennis</c:v>
                </c:pt>
                <c:pt idx="10">
                  <c:v>Padel</c:v>
                </c:pt>
                <c:pt idx="11">
                  <c:v>Wandelen</c:v>
                </c:pt>
                <c:pt idx="12">
                  <c:v>Ik doe geen andere sport</c:v>
                </c:pt>
                <c:pt idx="13">
                  <c:v>Hardlopen</c:v>
                </c:pt>
                <c:pt idx="14">
                  <c:v>Sportschool/fitness (crossfit/bootcamp/etc.)</c:v>
                </c:pt>
              </c:strCache>
            </c:strRef>
          </c:cat>
          <c:val>
            <c:numRef>
              <c:f>'Andere sport'!$V$2:$V$16</c:f>
              <c:numCache>
                <c:formatCode>0%</c:formatCode>
                <c:ptCount val="15"/>
                <c:pt idx="0">
                  <c:v>1.6404286281254135E-2</c:v>
                </c:pt>
                <c:pt idx="1">
                  <c:v>1.812409048815981E-2</c:v>
                </c:pt>
                <c:pt idx="2">
                  <c:v>1.8917846275962429E-2</c:v>
                </c:pt>
                <c:pt idx="3">
                  <c:v>3.7571107289323988E-2</c:v>
                </c:pt>
                <c:pt idx="4">
                  <c:v>3.8232570445826168E-2</c:v>
                </c:pt>
                <c:pt idx="5">
                  <c:v>3.9820082021431405E-2</c:v>
                </c:pt>
                <c:pt idx="6">
                  <c:v>4.0349252546633151E-2</c:v>
                </c:pt>
                <c:pt idx="7">
                  <c:v>4.3788860960444501E-2</c:v>
                </c:pt>
                <c:pt idx="8">
                  <c:v>4.7096176742955416E-2</c:v>
                </c:pt>
                <c:pt idx="9">
                  <c:v>6.6675486175420032E-2</c:v>
                </c:pt>
                <c:pt idx="10">
                  <c:v>6.6807778806720466E-2</c:v>
                </c:pt>
                <c:pt idx="11">
                  <c:v>7.527450720994841E-2</c:v>
                </c:pt>
                <c:pt idx="12">
                  <c:v>8.6387088239185075E-2</c:v>
                </c:pt>
                <c:pt idx="13">
                  <c:v>0.1176081492260881</c:v>
                </c:pt>
                <c:pt idx="14">
                  <c:v>0.18785553644661993</c:v>
                </c:pt>
              </c:numCache>
            </c:numRef>
          </c:val>
          <c:extLst>
            <c:ext xmlns:c16="http://schemas.microsoft.com/office/drawing/2014/chart" uri="{C3380CC4-5D6E-409C-BE32-E72D297353CC}">
              <c16:uniqueId val="{00000000-674F-9849-90A4-CD73E4CC00D8}"/>
            </c:ext>
          </c:extLst>
        </c:ser>
        <c:dLbls>
          <c:dLblPos val="outEnd"/>
          <c:showLegendKey val="0"/>
          <c:showVal val="1"/>
          <c:showCatName val="0"/>
          <c:showSerName val="0"/>
          <c:showPercent val="0"/>
          <c:showBubbleSize val="0"/>
        </c:dLbls>
        <c:gapWidth val="269"/>
        <c:axId val="119382383"/>
        <c:axId val="119425711"/>
      </c:barChart>
      <c:catAx>
        <c:axId val="11938238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accent4"/>
                </a:solidFill>
                <a:latin typeface="+mn-lt"/>
                <a:ea typeface="+mn-ea"/>
                <a:cs typeface="+mn-cs"/>
              </a:defRPr>
            </a:pPr>
            <a:endParaRPr lang="nl-NL"/>
          </a:p>
        </c:txPr>
        <c:crossAx val="119425711"/>
        <c:crosses val="autoZero"/>
        <c:auto val="1"/>
        <c:lblAlgn val="ctr"/>
        <c:lblOffset val="100"/>
        <c:noMultiLvlLbl val="0"/>
      </c:catAx>
      <c:valAx>
        <c:axId val="11942571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4"/>
                </a:solidFill>
                <a:latin typeface="+mn-lt"/>
                <a:ea typeface="+mn-ea"/>
                <a:cs typeface="+mn-cs"/>
              </a:defRPr>
            </a:pPr>
            <a:endParaRPr lang="nl-NL"/>
          </a:p>
        </c:txPr>
        <c:crossAx val="119382383"/>
        <c:crosses val="autoZero"/>
        <c:crossBetween val="between"/>
      </c:valAx>
      <c:spPr>
        <a:noFill/>
        <a:ln>
          <a:noFill/>
        </a:ln>
        <a:effectLst/>
      </c:spPr>
    </c:plotArea>
    <c:plotVisOnly val="1"/>
    <c:dispBlanksAs val="gap"/>
    <c:showDLblsOverMax val="0"/>
  </c:chart>
  <c:spPr>
    <a:noFill/>
    <a:ln>
      <a:noFill/>
    </a:ln>
    <a:effectLst/>
  </c:spPr>
  <c:txPr>
    <a:bodyPr/>
    <a:lstStyle/>
    <a:p>
      <a:pPr>
        <a:defRPr sz="1000" b="0" i="0">
          <a:solidFill>
            <a:schemeClr val="accent4"/>
          </a:solidFill>
          <a:latin typeface="+mn-lt"/>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cap="none" spc="0" normalizeH="0" baseline="0">
                <a:solidFill>
                  <a:schemeClr val="accent4"/>
                </a:solidFill>
                <a:latin typeface="Interstate LightCondensed" panose="02000506050000020004" pitchFamily="50" charset="0"/>
                <a:ea typeface="+mj-ea"/>
                <a:cs typeface="+mj-cs"/>
              </a:defRPr>
            </a:pPr>
            <a:r>
              <a:rPr lang="nl-NL" sz="1400">
                <a:latin typeface="Interstate LightCondensed" panose="02000506050000020004" pitchFamily="50" charset="0"/>
              </a:rPr>
              <a:t>IK DOE GEEN ANDERE SPORT</a:t>
            </a:r>
          </a:p>
        </c:rich>
      </c:tx>
      <c:overlay val="0"/>
      <c:spPr>
        <a:noFill/>
        <a:ln>
          <a:noFill/>
        </a:ln>
        <a:effectLst/>
      </c:spPr>
      <c:txPr>
        <a:bodyPr rot="0" spcFirstLastPara="1" vertOverflow="ellipsis" vert="horz" wrap="square" anchor="ctr" anchorCtr="1"/>
        <a:lstStyle/>
        <a:p>
          <a:pPr>
            <a:defRPr sz="1400" b="0" i="0" u="none" strike="noStrike" kern="1200" cap="none" spc="0" normalizeH="0" baseline="0">
              <a:solidFill>
                <a:schemeClr val="accent4"/>
              </a:solidFill>
              <a:latin typeface="Interstate LightCondensed" panose="02000506050000020004" pitchFamily="50" charset="0"/>
              <a:ea typeface="+mj-ea"/>
              <a:cs typeface="+mj-cs"/>
            </a:defRPr>
          </a:pPr>
          <a:endParaRPr lang="nl-NL"/>
        </a:p>
      </c:txPr>
    </c:title>
    <c:autoTitleDeleted val="0"/>
    <c:plotArea>
      <c:layout/>
      <c:barChart>
        <c:barDir val="col"/>
        <c:grouping val="clustered"/>
        <c:varyColors val="0"/>
        <c:ser>
          <c:idx val="0"/>
          <c:order val="0"/>
          <c:tx>
            <c:strRef>
              <c:f>SUBANALYSES!$G$261</c:f>
              <c:strCache>
                <c:ptCount val="1"/>
                <c:pt idx="0">
                  <c:v>Aantal van Ik doe geen andere sport</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accent4"/>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SUBANALYSES!$H$258:$M$258</c:f>
              <c:strCache>
                <c:ptCount val="6"/>
                <c:pt idx="0">
                  <c:v>t/m 12 jaar</c:v>
                </c:pt>
                <c:pt idx="1">
                  <c:v>13 t/m 18</c:v>
                </c:pt>
                <c:pt idx="2">
                  <c:v>19 t/m 25</c:v>
                </c:pt>
                <c:pt idx="3">
                  <c:v>26 t/m 35</c:v>
                </c:pt>
                <c:pt idx="4">
                  <c:v>36 t/m 45</c:v>
                </c:pt>
                <c:pt idx="5">
                  <c:v>46 en ouder</c:v>
                </c:pt>
              </c:strCache>
            </c:strRef>
          </c:cat>
          <c:val>
            <c:numRef>
              <c:f>SUBANALYSES!$H$261:$M$261</c:f>
              <c:numCache>
                <c:formatCode>0%</c:formatCode>
                <c:ptCount val="6"/>
                <c:pt idx="0">
                  <c:v>0.10468594217347957</c:v>
                </c:pt>
                <c:pt idx="1">
                  <c:v>0.2455223880597015</c:v>
                </c:pt>
                <c:pt idx="2">
                  <c:v>0.15034965034965034</c:v>
                </c:pt>
                <c:pt idx="3">
                  <c:v>6.3464837049742706E-2</c:v>
                </c:pt>
                <c:pt idx="4">
                  <c:v>7.4999999999999997E-2</c:v>
                </c:pt>
                <c:pt idx="5">
                  <c:v>8.1288343558282211E-2</c:v>
                </c:pt>
              </c:numCache>
            </c:numRef>
          </c:val>
          <c:extLst>
            <c:ext xmlns:c16="http://schemas.microsoft.com/office/drawing/2014/chart" uri="{C3380CC4-5D6E-409C-BE32-E72D297353CC}">
              <c16:uniqueId val="{00000000-88BB-CA4A-B193-689F3A254EAA}"/>
            </c:ext>
          </c:extLst>
        </c:ser>
        <c:dLbls>
          <c:dLblPos val="outEnd"/>
          <c:showLegendKey val="0"/>
          <c:showVal val="1"/>
          <c:showCatName val="0"/>
          <c:showSerName val="0"/>
          <c:showPercent val="0"/>
          <c:showBubbleSize val="0"/>
        </c:dLbls>
        <c:gapWidth val="199"/>
        <c:axId val="148343551"/>
        <c:axId val="754819967"/>
      </c:barChart>
      <c:catAx>
        <c:axId val="148343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cap="none" spc="0" normalizeH="0" baseline="0">
                <a:solidFill>
                  <a:schemeClr val="accent4"/>
                </a:solidFill>
                <a:latin typeface="+mn-lt"/>
                <a:ea typeface="+mn-ea"/>
                <a:cs typeface="+mn-cs"/>
              </a:defRPr>
            </a:pPr>
            <a:endParaRPr lang="nl-NL"/>
          </a:p>
        </c:txPr>
        <c:crossAx val="754819967"/>
        <c:crosses val="autoZero"/>
        <c:auto val="1"/>
        <c:lblAlgn val="ctr"/>
        <c:lblOffset val="100"/>
        <c:noMultiLvlLbl val="0"/>
      </c:catAx>
      <c:valAx>
        <c:axId val="754819967"/>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accent4"/>
                </a:solidFill>
                <a:latin typeface="+mn-lt"/>
                <a:ea typeface="+mn-ea"/>
                <a:cs typeface="+mn-cs"/>
              </a:defRPr>
            </a:pPr>
            <a:endParaRPr lang="nl-NL"/>
          </a:p>
        </c:txPr>
        <c:crossAx val="148343551"/>
        <c:crosses val="autoZero"/>
        <c:crossBetween val="between"/>
      </c:valAx>
      <c:spPr>
        <a:noFill/>
        <a:ln>
          <a:noFill/>
        </a:ln>
        <a:effectLst/>
      </c:spPr>
    </c:plotArea>
    <c:plotVisOnly val="1"/>
    <c:dispBlanksAs val="gap"/>
    <c:showDLblsOverMax val="0"/>
  </c:chart>
  <c:spPr>
    <a:solidFill>
      <a:schemeClr val="bg1"/>
    </a:solidFill>
    <a:ln>
      <a:solidFill>
        <a:schemeClr val="accent4"/>
      </a:solidFill>
    </a:ln>
    <a:effectLst/>
  </c:spPr>
  <c:txPr>
    <a:bodyPr/>
    <a:lstStyle/>
    <a:p>
      <a:pPr>
        <a:defRPr sz="1050" b="0" i="0">
          <a:solidFill>
            <a:schemeClr val="accent4"/>
          </a:solidFill>
          <a:latin typeface="+mn-lt"/>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200" b="0" i="0" u="none" strike="noStrike" kern="1200" cap="none" spc="0" normalizeH="0" baseline="0">
                <a:solidFill>
                  <a:schemeClr val="tx2"/>
                </a:solidFill>
                <a:latin typeface="+mn-lt"/>
                <a:ea typeface="+mj-ea"/>
                <a:cs typeface="+mj-cs"/>
              </a:defRPr>
            </a:pPr>
            <a:r>
              <a:rPr lang="nl-NL" dirty="0">
                <a:latin typeface="Interstate LightCondensed" panose="02000506050000020004" pitchFamily="50" charset="0"/>
              </a:rPr>
              <a:t>IN HOEVERRE ZOU JE OVERWEGEN OM DEEL TE NEMEN AAN FLEXIBEL HOCKEYAANBOD?</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2"/>
              </a:solidFill>
              <a:latin typeface="+mn-lt"/>
              <a:ea typeface="+mj-ea"/>
              <a:cs typeface="+mj-cs"/>
            </a:defRPr>
          </a:pPr>
          <a:endParaRPr lang="nl-NL"/>
        </a:p>
      </c:txPr>
    </c:title>
    <c:autoTitleDeleted val="0"/>
    <c:plotArea>
      <c:layout/>
      <c:barChart>
        <c:barDir val="col"/>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ANALYSE!$A$365:$A$368</c:f>
              <c:strCache>
                <c:ptCount val="4"/>
                <c:pt idx="0">
                  <c:v>Ik zou het zeker overwegen</c:v>
                </c:pt>
                <c:pt idx="1">
                  <c:v>Ik zou het waarschijnlijk overwegen</c:v>
                </c:pt>
                <c:pt idx="2">
                  <c:v>Ik zou het waarschijnlijk niet overwegen</c:v>
                </c:pt>
                <c:pt idx="3">
                  <c:v>Ik zou het zeker niet overwegen</c:v>
                </c:pt>
              </c:strCache>
            </c:strRef>
          </c:cat>
          <c:val>
            <c:numRef>
              <c:f>ANALYSE!$C$365:$C$368</c:f>
              <c:numCache>
                <c:formatCode>0%</c:formatCode>
                <c:ptCount val="4"/>
                <c:pt idx="0">
                  <c:v>0.15032827711116142</c:v>
                </c:pt>
                <c:pt idx="1">
                  <c:v>0.22254924156667422</c:v>
                </c:pt>
                <c:pt idx="2">
                  <c:v>0.3506905139234775</c:v>
                </c:pt>
                <c:pt idx="3">
                  <c:v>0.27643196739868692</c:v>
                </c:pt>
              </c:numCache>
            </c:numRef>
          </c:val>
          <c:extLst>
            <c:ext xmlns:c16="http://schemas.microsoft.com/office/drawing/2014/chart" uri="{C3380CC4-5D6E-409C-BE32-E72D297353CC}">
              <c16:uniqueId val="{00000000-F325-424C-87BA-9228B1E0937B}"/>
            </c:ext>
          </c:extLst>
        </c:ser>
        <c:dLbls>
          <c:dLblPos val="outEnd"/>
          <c:showLegendKey val="0"/>
          <c:showVal val="1"/>
          <c:showCatName val="0"/>
          <c:showSerName val="0"/>
          <c:showPercent val="0"/>
          <c:showBubbleSize val="0"/>
        </c:dLbls>
        <c:gapWidth val="199"/>
        <c:axId val="88173375"/>
        <c:axId val="1544080480"/>
      </c:barChart>
      <c:catAx>
        <c:axId val="88173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2"/>
                </a:solidFill>
                <a:latin typeface="+mn-lt"/>
                <a:ea typeface="+mn-ea"/>
                <a:cs typeface="+mn-cs"/>
              </a:defRPr>
            </a:pPr>
            <a:endParaRPr lang="nl-NL"/>
          </a:p>
        </c:txPr>
        <c:crossAx val="1544080480"/>
        <c:crosses val="autoZero"/>
        <c:auto val="1"/>
        <c:lblAlgn val="ctr"/>
        <c:lblOffset val="100"/>
        <c:noMultiLvlLbl val="0"/>
      </c:catAx>
      <c:valAx>
        <c:axId val="15440804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crossAx val="88173375"/>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tx2"/>
          </a:solidFill>
          <a:latin typeface="+mn-lt"/>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200" b="0" i="0" u="none" strike="noStrike" kern="1200" cap="none" spc="0" normalizeH="0" baseline="0">
                <a:solidFill>
                  <a:schemeClr val="tx2"/>
                </a:solidFill>
                <a:latin typeface="+mn-lt"/>
                <a:ea typeface="+mj-ea"/>
                <a:cs typeface="+mj-cs"/>
              </a:defRPr>
            </a:pPr>
            <a:r>
              <a:rPr lang="nl-NL" dirty="0">
                <a:latin typeface="Interstate LightCondensed" panose="02000506050000020004" pitchFamily="50" charset="0"/>
              </a:rPr>
              <a:t>HOE WAARSCHIJNLIJK IS HET DAT JE OP ENIGE TERMIJN WEER TERUGKEERT OP DE HOCKEYVELDEN?</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2"/>
              </a:solidFill>
              <a:latin typeface="+mn-lt"/>
              <a:ea typeface="+mj-ea"/>
              <a:cs typeface="+mj-cs"/>
            </a:defRPr>
          </a:pPr>
          <a:endParaRPr lang="nl-NL"/>
        </a:p>
      </c:txPr>
    </c:title>
    <c:autoTitleDeleted val="0"/>
    <c:plotArea>
      <c:layout/>
      <c:barChart>
        <c:barDir val="col"/>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ANALYSE!$A$390:$A$393</c:f>
              <c:strCache>
                <c:ptCount val="4"/>
                <c:pt idx="0">
                  <c:v>Zeer onwaarschijnlijk</c:v>
                </c:pt>
                <c:pt idx="1">
                  <c:v>Onwaarschijnlijk</c:v>
                </c:pt>
                <c:pt idx="2">
                  <c:v>Waarschijnlijk</c:v>
                </c:pt>
                <c:pt idx="3">
                  <c:v>Zeer waarschijnlijk</c:v>
                </c:pt>
              </c:strCache>
            </c:strRef>
          </c:cat>
          <c:val>
            <c:numRef>
              <c:f>ANALYSE!$C$390:$C$393</c:f>
              <c:numCache>
                <c:formatCode>0%</c:formatCode>
                <c:ptCount val="4"/>
                <c:pt idx="0">
                  <c:v>0.17028985507246377</c:v>
                </c:pt>
                <c:pt idx="1">
                  <c:v>0.41983695652173914</c:v>
                </c:pt>
                <c:pt idx="2">
                  <c:v>0.30298913043478259</c:v>
                </c:pt>
                <c:pt idx="3">
                  <c:v>0.1068840579710145</c:v>
                </c:pt>
              </c:numCache>
            </c:numRef>
          </c:val>
          <c:extLst>
            <c:ext xmlns:c16="http://schemas.microsoft.com/office/drawing/2014/chart" uri="{C3380CC4-5D6E-409C-BE32-E72D297353CC}">
              <c16:uniqueId val="{00000000-D8AD-FD48-B466-C2D2865FD816}"/>
            </c:ext>
          </c:extLst>
        </c:ser>
        <c:dLbls>
          <c:dLblPos val="outEnd"/>
          <c:showLegendKey val="0"/>
          <c:showVal val="1"/>
          <c:showCatName val="0"/>
          <c:showSerName val="0"/>
          <c:showPercent val="0"/>
          <c:showBubbleSize val="0"/>
        </c:dLbls>
        <c:gapWidth val="199"/>
        <c:axId val="1898070592"/>
        <c:axId val="1927863776"/>
      </c:barChart>
      <c:catAx>
        <c:axId val="1898070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2"/>
                </a:solidFill>
                <a:latin typeface="+mn-lt"/>
                <a:ea typeface="+mn-ea"/>
                <a:cs typeface="+mn-cs"/>
              </a:defRPr>
            </a:pPr>
            <a:endParaRPr lang="nl-NL"/>
          </a:p>
        </c:txPr>
        <c:crossAx val="1927863776"/>
        <c:crosses val="autoZero"/>
        <c:auto val="1"/>
        <c:lblAlgn val="ctr"/>
        <c:lblOffset val="100"/>
        <c:noMultiLvlLbl val="0"/>
      </c:catAx>
      <c:valAx>
        <c:axId val="19278637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crossAx val="1898070592"/>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tx2"/>
          </a:solidFill>
          <a:latin typeface="+mn-lt"/>
        </a:defRPr>
      </a:pPr>
      <a:endParaRPr lang="nl-N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ANALYSE!$A$408:$A$417</c:f>
              <c:strCache>
                <c:ptCount val="10"/>
                <c:pt idx="0">
                  <c:v>Hockey 5's</c:v>
                </c:pt>
                <c:pt idx="1">
                  <c:v>Trimhockey (alleen trainen)</c:v>
                </c:pt>
                <c:pt idx="2">
                  <c:v>Bedrijfshockey</c:v>
                </c:pt>
                <c:pt idx="3">
                  <c:v>Hockeyen via het flexplatform (flexhockey.nl)</c:v>
                </c:pt>
                <c:pt idx="4">
                  <c:v>Anders, namelijk</c:v>
                </c:pt>
                <c:pt idx="5">
                  <c:v>Trimhockey (trainen en wedstrijden)</c:v>
                </c:pt>
                <c:pt idx="6">
                  <c:v>Veldhockeycompetitie: doordeweeks 7 tegen 7</c:v>
                </c:pt>
                <c:pt idx="7">
                  <c:v>Alleen trainen</c:v>
                </c:pt>
                <c:pt idx="8">
                  <c:v>Veldhockeycompetitie2: doordeweeks 11 tegen 11</c:v>
                </c:pt>
                <c:pt idx="9">
                  <c:v>Veldcompetitie: weekend</c:v>
                </c:pt>
              </c:strCache>
            </c:strRef>
          </c:cat>
          <c:val>
            <c:numRef>
              <c:f>ANALYSE!$C$408:$C$417</c:f>
              <c:numCache>
                <c:formatCode>0%</c:formatCode>
                <c:ptCount val="10"/>
                <c:pt idx="0">
                  <c:v>1.4380530973451327E-2</c:v>
                </c:pt>
                <c:pt idx="1">
                  <c:v>4.9778761061946904E-2</c:v>
                </c:pt>
                <c:pt idx="2">
                  <c:v>7.1349557522123894E-2</c:v>
                </c:pt>
                <c:pt idx="3">
                  <c:v>7.1902654867256638E-2</c:v>
                </c:pt>
                <c:pt idx="4">
                  <c:v>9.2367256637168146E-2</c:v>
                </c:pt>
                <c:pt idx="5">
                  <c:v>9.4579646017699109E-2</c:v>
                </c:pt>
                <c:pt idx="6">
                  <c:v>0.11393805309734513</c:v>
                </c:pt>
                <c:pt idx="7">
                  <c:v>0.14823008849557523</c:v>
                </c:pt>
                <c:pt idx="8">
                  <c:v>0.19856194690265486</c:v>
                </c:pt>
                <c:pt idx="9">
                  <c:v>0.6415929203539823</c:v>
                </c:pt>
              </c:numCache>
            </c:numRef>
          </c:val>
          <c:extLst>
            <c:ext xmlns:c16="http://schemas.microsoft.com/office/drawing/2014/chart" uri="{C3380CC4-5D6E-409C-BE32-E72D297353CC}">
              <c16:uniqueId val="{00000000-A0E6-B24A-BC2C-3BFD71743B3C}"/>
            </c:ext>
          </c:extLst>
        </c:ser>
        <c:dLbls>
          <c:dLblPos val="outEnd"/>
          <c:showLegendKey val="0"/>
          <c:showVal val="1"/>
          <c:showCatName val="0"/>
          <c:showSerName val="0"/>
          <c:showPercent val="0"/>
          <c:showBubbleSize val="0"/>
        </c:dLbls>
        <c:gapWidth val="269"/>
        <c:axId val="1898251264"/>
        <c:axId val="132625775"/>
      </c:barChart>
      <c:catAx>
        <c:axId val="189825126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2"/>
                </a:solidFill>
                <a:latin typeface="+mn-lt"/>
                <a:ea typeface="+mn-ea"/>
                <a:cs typeface="+mn-cs"/>
              </a:defRPr>
            </a:pPr>
            <a:endParaRPr lang="nl-NL"/>
          </a:p>
        </c:txPr>
        <c:crossAx val="132625775"/>
        <c:crosses val="autoZero"/>
        <c:auto val="1"/>
        <c:lblAlgn val="ctr"/>
        <c:lblOffset val="100"/>
        <c:noMultiLvlLbl val="0"/>
      </c:catAx>
      <c:valAx>
        <c:axId val="132625775"/>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nl-NL"/>
          </a:p>
        </c:txPr>
        <c:crossAx val="1898251264"/>
        <c:crosses val="autoZero"/>
        <c:crossBetween val="between"/>
      </c:valAx>
      <c:spPr>
        <a:noFill/>
        <a:ln>
          <a:noFill/>
        </a:ln>
        <a:effectLst/>
      </c:spPr>
    </c:plotArea>
    <c:plotVisOnly val="1"/>
    <c:dispBlanksAs val="gap"/>
    <c:showDLblsOverMax val="0"/>
  </c:chart>
  <c:spPr>
    <a:noFill/>
    <a:ln>
      <a:noFill/>
    </a:ln>
    <a:effectLst/>
  </c:spPr>
  <c:txPr>
    <a:bodyPr/>
    <a:lstStyle/>
    <a:p>
      <a:pPr>
        <a:defRPr b="0" i="0">
          <a:solidFill>
            <a:schemeClr val="tx2"/>
          </a:solidFill>
          <a:latin typeface="+mn-lt"/>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withinLinear" id="17">
  <a:schemeClr val="accent4"/>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908AE-D0EA-A14B-98D8-06A293D8CE29}" type="datetimeFigureOut">
              <a:rPr lang="nl-NL" smtClean="0"/>
              <a:t>29-01-2026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241F0-9990-B44F-8DF4-2BF446CDA30A}" type="slidenum">
              <a:rPr lang="nl-NL" smtClean="0"/>
              <a:t>‹nr.›</a:t>
            </a:fld>
            <a:endParaRPr lang="nl-NL"/>
          </a:p>
        </p:txBody>
      </p:sp>
    </p:spTree>
    <p:extLst>
      <p:ext uri="{BB962C8B-B14F-4D97-AF65-F5344CB8AC3E}">
        <p14:creationId xmlns:p14="http://schemas.microsoft.com/office/powerpoint/2010/main" val="235147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Hallo allemaal en welkom bij deze video waarin ik jullie graag meeneem in inzichten uit data en onderzoek die relevant zijn voor jullie als verenigingen.</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1</a:t>
            </a:fld>
            <a:endParaRPr lang="nl-NL"/>
          </a:p>
        </p:txBody>
      </p:sp>
    </p:spTree>
    <p:extLst>
      <p:ext uri="{BB962C8B-B14F-4D97-AF65-F5344CB8AC3E}">
        <p14:creationId xmlns:p14="http://schemas.microsoft.com/office/powerpoint/2010/main" val="263105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Net zoals vorig seizoen kwam ‘vanwege mijn team’ weer naar boven als nummer 1 reden om te stoppen. Ruim 1100 mensen hebben aangegeven hierdoor te stoppen. Daarnaast zien we ook dat veel </a:t>
            </a:r>
            <a:r>
              <a:rPr lang="nl-NL" dirty="0" err="1"/>
              <a:t>uitstromers</a:t>
            </a:r>
            <a:r>
              <a:rPr lang="nl-NL" dirty="0"/>
              <a:t> vonden dat hockey te veel vrije tijd in beslag nam, bijna 800 mensen. Ook is er nog een flinke groep die heeft gekozen voor een andere sport of hobby, en zien we dat toch een blessure ook jammer genoeg een reden is. We zien eigenlijk dat de top 5 helemaal gelijk is als vorig jaar. </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11</a:t>
            </a:fld>
            <a:endParaRPr lang="nl-NL"/>
          </a:p>
        </p:txBody>
      </p:sp>
    </p:spTree>
    <p:extLst>
      <p:ext uri="{BB962C8B-B14F-4D97-AF65-F5344CB8AC3E}">
        <p14:creationId xmlns:p14="http://schemas.microsoft.com/office/powerpoint/2010/main" val="16144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we de meest genoemde reden opsplitsen in de toelichting, komen weer verschillende redenen naar voren. Hierin geeft 40% aan dat zij hun team niet leuk vonden of geen vrienden/vriendinnen meer in hun team hadden. Daarnaast hebben we door de uitkomsten van vorig jaar in de open antwoorden dit jaar de optie ‘ik paste qua niveau of motivatie niet meer in mijn team’ toegevoegd en deze is meteen hoog in de lijsten binnen gekomen. 309 </a:t>
            </a:r>
            <a:r>
              <a:rPr lang="nl-NL" dirty="0" err="1"/>
              <a:t>uitstromers</a:t>
            </a:r>
            <a:r>
              <a:rPr lang="nl-NL" dirty="0"/>
              <a:t> hebben aangegeven dat dit een reden was voor hen om te stoppen. Daarnaast is helaas ruzie, slechte sfeer en pestgedrag ook een derde reden waarom mensen vanwege hun team stoppen.</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12</a:t>
            </a:fld>
            <a:endParaRPr lang="nl-NL"/>
          </a:p>
        </p:txBody>
      </p:sp>
    </p:spTree>
    <p:extLst>
      <p:ext uri="{BB962C8B-B14F-4D97-AF65-F5344CB8AC3E}">
        <p14:creationId xmlns:p14="http://schemas.microsoft.com/office/powerpoint/2010/main" val="4120647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F6521-B5C3-E41D-5886-2F548F52A3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30D4F8-68E6-AA97-9BBC-12110D06A25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BB8171-1A31-33FE-5E1E-AA643E173441}"/>
              </a:ext>
            </a:extLst>
          </p:cNvPr>
          <p:cNvSpPr>
            <a:spLocks noGrp="1"/>
          </p:cNvSpPr>
          <p:nvPr>
            <p:ph type="body" idx="1"/>
          </p:nvPr>
        </p:nvSpPr>
        <p:spPr/>
        <p:txBody>
          <a:bodyPr/>
          <a:lstStyle/>
          <a:p>
            <a:r>
              <a:rPr lang="nl-NL" dirty="0"/>
              <a:t>Daarnaast maken we ook weer gebruik van sub-analyses. De opvallende percentages zijn dikgedrukt en geel gearceerd, zo kan je de belangrijke percentages uit de tabel halen. </a:t>
            </a:r>
          </a:p>
          <a:p>
            <a:endParaRPr lang="nl-NL" dirty="0"/>
          </a:p>
          <a:p>
            <a:r>
              <a:rPr lang="nl-NL" dirty="0"/>
              <a:t>Wanneer we kijken naar de jongste jeugdcategorie t/m 12 jaar zien we dat een groot deel heeft gekozen voor een andere sport of hobby. Belangrijk om hierbij te benoemen, is dat een heel groot deel van deze 34% maar 0 tot 2 jaar heeft gehockeyd en dus vooral nog aan het zoeken is naar een sport die zij willen gaan doen. Ook zie je dat binnen deze categorie het plezier in het spelletje toch wel heel belangrijk is en 32% zegt de stoppen omdat ze het niet meer leuk vonden. </a:t>
            </a:r>
          </a:p>
          <a:p>
            <a:endParaRPr lang="nl-NL" dirty="0"/>
          </a:p>
          <a:p>
            <a:r>
              <a:rPr lang="nl-NL" dirty="0"/>
              <a:t>De jeugd heeft eigenlijk één belangrijke reden om te stoppen en dat is ‘vanwege mijn team’. 35% zegt daarom te stoppen. Aangezien dit ook de grootste groep </a:t>
            </a:r>
            <a:r>
              <a:rPr lang="nl-NL" dirty="0" err="1"/>
              <a:t>uitstromers</a:t>
            </a:r>
            <a:r>
              <a:rPr lang="nl-NL" dirty="0"/>
              <a:t> is, is het belangrijk om deze reden als vereniging serieus te nemen en met de teams/trainers of coaches waarin dingen zoals een slechte sfeer spelen hierin te helpen. ?Sportplezier programma?</a:t>
            </a:r>
          </a:p>
          <a:p>
            <a:endParaRPr lang="nl-NL" dirty="0"/>
          </a:p>
          <a:p>
            <a:r>
              <a:rPr lang="nl-NL" dirty="0"/>
              <a:t>Bij de jongvolwassenen is de tijd die hockey in beslag nam de grootste reden, net zoals bij de groep van 26 t/m 35 jaar. Zij geven ook beide aan dat ze zijn gestopt omdat ze niet zelf kunnen bepalen op welk tijdstip het kan. </a:t>
            </a:r>
          </a:p>
          <a:p>
            <a:endParaRPr lang="nl-NL" dirty="0"/>
          </a:p>
          <a:p>
            <a:r>
              <a:rPr lang="nl-NL" dirty="0"/>
              <a:t>In de volwassen groep zien we niet veel bijzonderheden. In de groep van 36 t/m 45 jaar is ook de tijd die hockey in beslag nam nog aan de orde. </a:t>
            </a:r>
          </a:p>
        </p:txBody>
      </p:sp>
      <p:sp>
        <p:nvSpPr>
          <p:cNvPr id="4" name="Tijdelijke aanduiding voor dianummer 3">
            <a:extLst>
              <a:ext uri="{FF2B5EF4-FFF2-40B4-BE49-F238E27FC236}">
                <a16:creationId xmlns:a16="http://schemas.microsoft.com/office/drawing/2014/main" id="{E0CAE324-C0FA-934B-5725-0479B7F8EDDD}"/>
              </a:ext>
            </a:extLst>
          </p:cNvPr>
          <p:cNvSpPr>
            <a:spLocks noGrp="1"/>
          </p:cNvSpPr>
          <p:nvPr>
            <p:ph type="sldNum" sz="quarter" idx="5"/>
          </p:nvPr>
        </p:nvSpPr>
        <p:spPr/>
        <p:txBody>
          <a:bodyPr/>
          <a:lstStyle/>
          <a:p>
            <a:fld id="{8AFF6010-00FB-1249-B000-D368ABA32381}" type="slidenum">
              <a:rPr lang="nl-NL" smtClean="0"/>
              <a:t>13</a:t>
            </a:fld>
            <a:endParaRPr lang="nl-NL"/>
          </a:p>
        </p:txBody>
      </p:sp>
    </p:spTree>
    <p:extLst>
      <p:ext uri="{BB962C8B-B14F-4D97-AF65-F5344CB8AC3E}">
        <p14:creationId xmlns:p14="http://schemas.microsoft.com/office/powerpoint/2010/main" val="4160657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Vervolgens vragen we ook hoe het leven van de </a:t>
            </a:r>
            <a:r>
              <a:rPr lang="nl-NL" dirty="0" err="1"/>
              <a:t>uitstromers</a:t>
            </a:r>
            <a:r>
              <a:rPr lang="nl-NL" dirty="0"/>
              <a:t> na de hockeycarrière eruit ziet. Net zoals vorig jaar is sportschool en fitness de grootste andere sport die gedaan wordt. Ook andere flexibele sporten zoals hardlopen, wandelen en </a:t>
            </a:r>
            <a:r>
              <a:rPr lang="nl-NL" dirty="0" err="1"/>
              <a:t>padel</a:t>
            </a:r>
            <a:r>
              <a:rPr lang="nl-NL" dirty="0"/>
              <a:t> komen hoog in de lijst naar voren. </a:t>
            </a:r>
          </a:p>
          <a:p>
            <a:endParaRPr lang="nl-NL" dirty="0"/>
          </a:p>
          <a:p>
            <a:r>
              <a:rPr lang="nl-NL" dirty="0"/>
              <a:t>Opvallend is ook de groep van 9% die zegt ‘ik doe geen andere sport’. Deze hebben we voor jullie uitgesplitst per leeftijdscategorie.</a:t>
            </a:r>
          </a:p>
        </p:txBody>
      </p:sp>
      <p:sp>
        <p:nvSpPr>
          <p:cNvPr id="4" name="Tijdelijke aanduiding voor dianummer 3"/>
          <p:cNvSpPr>
            <a:spLocks noGrp="1"/>
          </p:cNvSpPr>
          <p:nvPr>
            <p:ph type="sldNum" sz="quarter" idx="5"/>
          </p:nvPr>
        </p:nvSpPr>
        <p:spPr/>
        <p:txBody>
          <a:bodyPr/>
          <a:lstStyle/>
          <a:p>
            <a:fld id="{8AFF6010-00FB-1249-B000-D368ABA32381}" type="slidenum">
              <a:rPr lang="nl-NL" smtClean="0"/>
              <a:t>14</a:t>
            </a:fld>
            <a:endParaRPr lang="nl-NL"/>
          </a:p>
        </p:txBody>
      </p:sp>
    </p:spTree>
    <p:extLst>
      <p:ext uri="{BB962C8B-B14F-4D97-AF65-F5344CB8AC3E}">
        <p14:creationId xmlns:p14="http://schemas.microsoft.com/office/powerpoint/2010/main" val="4031082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Alhoewel er van tevoren misschien gedacht zou worden dat dat vooral de groep was van 36 jaar en ouder, zien we dat 25% van deze stemmers komt uit de groep van 13 t/m 18 jaar. Dit kan verschillende redenen hebben, zoals studie, tussenjaar etc, maar het is wel zorgelijk dat deze groep geen andere sport gaat doen. Net zoals ik net zei bij de uitstroomreden ‘vanwege mijn team’ is deze leeftijdsgroep de grootste groep </a:t>
            </a:r>
            <a:r>
              <a:rPr lang="nl-NL" dirty="0" err="1"/>
              <a:t>uitstromers</a:t>
            </a:r>
            <a:r>
              <a:rPr lang="nl-NL" dirty="0"/>
              <a:t>. Als we deze kunnen behouden, zou dat en voor de jeugd en voor de hockeysport erg waardevol zijn. </a:t>
            </a:r>
          </a:p>
          <a:p>
            <a:endParaRPr lang="nl-NL" dirty="0"/>
          </a:p>
          <a:p>
            <a:r>
              <a:rPr lang="nl-NL" dirty="0"/>
              <a:t>Dit onderzoek biedt deze inzichten en het is daarom goed om in te spelen op de behoeften.</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15</a:t>
            </a:fld>
            <a:endParaRPr lang="nl-NL"/>
          </a:p>
        </p:txBody>
      </p:sp>
    </p:spTree>
    <p:extLst>
      <p:ext uri="{BB962C8B-B14F-4D97-AF65-F5344CB8AC3E}">
        <p14:creationId xmlns:p14="http://schemas.microsoft.com/office/powerpoint/2010/main" val="669630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we namelijk verder kijken naar de behoeften, zien we dat </a:t>
            </a:r>
            <a:r>
              <a:rPr lang="nl-NL" dirty="0" err="1"/>
              <a:t>flexhockey</a:t>
            </a:r>
            <a:r>
              <a:rPr lang="nl-NL" dirty="0"/>
              <a:t> door 37% waarschijnlijk of zeker overwogen wordt. Een grote groep, zeker tussen de 18 en 35 jaar vindt het fijn om flexibel te sporten. </a:t>
            </a:r>
          </a:p>
          <a:p>
            <a:endParaRPr lang="nl-NL" dirty="0"/>
          </a:p>
          <a:p>
            <a:r>
              <a:rPr lang="nl-NL" dirty="0"/>
              <a:t>Een flexibel hockeyaanbod zou er dus voor kunnen zorgen dat mensen sneller terugkeren, of beter nog helemaal niet uitstromen.</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16</a:t>
            </a:fld>
            <a:endParaRPr lang="nl-NL"/>
          </a:p>
        </p:txBody>
      </p:sp>
    </p:spTree>
    <p:extLst>
      <p:ext uri="{BB962C8B-B14F-4D97-AF65-F5344CB8AC3E}">
        <p14:creationId xmlns:p14="http://schemas.microsoft.com/office/powerpoint/2010/main" val="556348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Ondanks de toename in wil om flexibel te spelen, zien we dat de veldcompetitie in het weekend veruit het meest populair is. </a:t>
            </a:r>
          </a:p>
          <a:p>
            <a:endParaRPr lang="nl-NL" dirty="0"/>
          </a:p>
          <a:p>
            <a:r>
              <a:rPr lang="nl-NL" dirty="0"/>
              <a:t>Hockeyen via het </a:t>
            </a:r>
            <a:r>
              <a:rPr lang="nl-NL" dirty="0" err="1"/>
              <a:t>flexplatform</a:t>
            </a:r>
            <a:r>
              <a:rPr lang="nl-NL" dirty="0"/>
              <a:t> staat nog niet hoog in dit lijstje, maar we zien dat het wel een uitstroomreden is. Het is dan ook een beetje een kip en het ei verhaal; een goed aanbod zorgt voor meer hockeyers en minder </a:t>
            </a:r>
            <a:r>
              <a:rPr lang="nl-NL" dirty="0" err="1"/>
              <a:t>uitstromers</a:t>
            </a:r>
            <a:r>
              <a:rPr lang="nl-NL" dirty="0"/>
              <a:t>. </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17</a:t>
            </a:fld>
            <a:endParaRPr lang="nl-NL"/>
          </a:p>
        </p:txBody>
      </p:sp>
    </p:spTree>
    <p:extLst>
      <p:ext uri="{BB962C8B-B14F-4D97-AF65-F5344CB8AC3E}">
        <p14:creationId xmlns:p14="http://schemas.microsoft.com/office/powerpoint/2010/main" val="225602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ga jullie vandaag een update geven over de ledencijfers en vervolgens een korte samenvatting van het uitstroomonderzoek uit 2025.</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2</a:t>
            </a:fld>
            <a:endParaRPr lang="nl-NL"/>
          </a:p>
        </p:txBody>
      </p:sp>
    </p:spTree>
    <p:extLst>
      <p:ext uri="{BB962C8B-B14F-4D97-AF65-F5344CB8AC3E}">
        <p14:creationId xmlns:p14="http://schemas.microsoft.com/office/powerpoint/2010/main" val="1232407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is de update van de ledencijfers.</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3</a:t>
            </a:fld>
            <a:endParaRPr lang="nl-NL"/>
          </a:p>
        </p:txBody>
      </p:sp>
    </p:spTree>
    <p:extLst>
      <p:ext uri="{BB962C8B-B14F-4D97-AF65-F5344CB8AC3E}">
        <p14:creationId xmlns:p14="http://schemas.microsoft.com/office/powerpoint/2010/main" val="314156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eerst de ledenontwikkeling van de gehele hockeysport. De verschillende lijnen geven verschillende seizoenen weer. Het afgelopen seizoen (2024-2025) is oranje en ons huidige 2025-2026 seizoen is paars. Daarin zien we een toename van 0,53% in dit huidige seizoen. Vorig jaar hadden we nog een afname van 1,07%. Dus zoals je kan zien hebben we weer een stijgend ledenaantal.</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4</a:t>
            </a:fld>
            <a:endParaRPr lang="nl-NL"/>
          </a:p>
        </p:txBody>
      </p:sp>
    </p:spTree>
    <p:extLst>
      <p:ext uri="{BB962C8B-B14F-4D97-AF65-F5344CB8AC3E}">
        <p14:creationId xmlns:p14="http://schemas.microsoft.com/office/powerpoint/2010/main" val="391613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we gaan kijken per leeftijdscategorie is te zien dat er een toename is van 5,95%. Vorig jaar zagen we al een kleine toename en die heeft dit jaar mooi doorgezet. </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5</a:t>
            </a:fld>
            <a:endParaRPr lang="nl-NL"/>
          </a:p>
        </p:txBody>
      </p:sp>
    </p:spTree>
    <p:extLst>
      <p:ext uri="{BB962C8B-B14F-4D97-AF65-F5344CB8AC3E}">
        <p14:creationId xmlns:p14="http://schemas.microsoft.com/office/powerpoint/2010/main" val="766058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rgbClr val="000000"/>
                </a:solidFill>
                <a:latin typeface="Interstate LightCondensed" panose="02000506050000020004" pitchFamily="2" charset="77"/>
              </a:rPr>
              <a:t>Bij de jeugdleden zien we wel een afname van 2,74%. Vorig jaar zagen we ook een afname, maar deze is dus weer een beetje toegenomen. Gelukkig zien we een stijgende lijn in de jongste jeugdcategorie en hopen we die door te zetten in de jeugd.</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6</a:t>
            </a:fld>
            <a:endParaRPr lang="nl-NL"/>
          </a:p>
        </p:txBody>
      </p:sp>
    </p:spTree>
    <p:extLst>
      <p:ext uri="{BB962C8B-B14F-4D97-AF65-F5344CB8AC3E}">
        <p14:creationId xmlns:p14="http://schemas.microsoft.com/office/powerpoint/2010/main" val="96709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BB47A-5DB4-1B62-51D5-F744067B60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10DC026-A847-BC73-4995-BEA1C4A77D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CC5CA5C-A5BB-2935-D538-A379DD9D196B}"/>
              </a:ext>
            </a:extLst>
          </p:cNvPr>
          <p:cNvSpPr>
            <a:spLocks noGrp="1"/>
          </p:cNvSpPr>
          <p:nvPr>
            <p:ph type="body" idx="1"/>
          </p:nvPr>
        </p:nvSpPr>
        <p:spPr/>
        <p:txBody>
          <a:bodyPr/>
          <a:lstStyle/>
          <a:p>
            <a:r>
              <a:rPr lang="nl-NL" sz="1200" dirty="0">
                <a:solidFill>
                  <a:srgbClr val="000000"/>
                </a:solidFill>
                <a:latin typeface="Interstate LightCondensed" panose="02000506050000020004" pitchFamily="2" charset="77"/>
              </a:rPr>
              <a:t>Bij de volwassen categorie zien we een toename van 1,03%. Vorig jaar was er minimale afname van -0,39% op 15 december en zagen we aan het eind van het jaar al een scherpe toename. Deze positieve lijn hebben we tot nu toe doorgezet wat ook resulteert in een mooie toename. We hopen deze stijgende lijn het jaar door te zetten en dat gaan we natuurlijk goed in de gaten houden. </a:t>
            </a:r>
          </a:p>
        </p:txBody>
      </p:sp>
      <p:sp>
        <p:nvSpPr>
          <p:cNvPr id="4" name="Tijdelijke aanduiding voor dianummer 3">
            <a:extLst>
              <a:ext uri="{FF2B5EF4-FFF2-40B4-BE49-F238E27FC236}">
                <a16:creationId xmlns:a16="http://schemas.microsoft.com/office/drawing/2014/main" id="{620D5DFA-68D0-E124-7C33-985E2CF83D92}"/>
              </a:ext>
            </a:extLst>
          </p:cNvPr>
          <p:cNvSpPr>
            <a:spLocks noGrp="1"/>
          </p:cNvSpPr>
          <p:nvPr>
            <p:ph type="sldNum" sz="quarter" idx="5"/>
          </p:nvPr>
        </p:nvSpPr>
        <p:spPr/>
        <p:txBody>
          <a:bodyPr/>
          <a:lstStyle/>
          <a:p>
            <a:fld id="{932241F0-9990-B44F-8DF4-2BF446CDA30A}" type="slidenum">
              <a:rPr lang="nl-NL" smtClean="0"/>
              <a:t>7</a:t>
            </a:fld>
            <a:endParaRPr lang="nl-NL"/>
          </a:p>
        </p:txBody>
      </p:sp>
    </p:spTree>
    <p:extLst>
      <p:ext uri="{BB962C8B-B14F-4D97-AF65-F5344CB8AC3E}">
        <p14:creationId xmlns:p14="http://schemas.microsoft.com/office/powerpoint/2010/main" val="2601890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Dan gaan we door naar het uitstroomonderzoek. We hebben voor 2025 bijna 5000 respondenten gekregen van 319 unieke verenigingen die ook nog eens representatief waren wat betreft leeftijd en geslacht voor de hockeyers. </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8</a:t>
            </a:fld>
            <a:endParaRPr lang="nl-NL"/>
          </a:p>
        </p:txBody>
      </p:sp>
    </p:spTree>
    <p:extLst>
      <p:ext uri="{BB962C8B-B14F-4D97-AF65-F5344CB8AC3E}">
        <p14:creationId xmlns:p14="http://schemas.microsoft.com/office/powerpoint/2010/main" val="268262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belangrijke vraag in dit onderzoek is natuurlijk ‘waarom ben je gestopt met hockeyen’. Respondenten kregen een lange meerkeuze lijst waarin ze meerdere opties konden geven. Zoals te zien konden ze hele diverse opties aangeven en hier is de volgende top 5 uitgekomen.</a:t>
            </a:r>
          </a:p>
        </p:txBody>
      </p:sp>
      <p:sp>
        <p:nvSpPr>
          <p:cNvPr id="4" name="Tijdelijke aanduiding voor dianummer 3"/>
          <p:cNvSpPr>
            <a:spLocks noGrp="1"/>
          </p:cNvSpPr>
          <p:nvPr>
            <p:ph type="sldNum" sz="quarter" idx="5"/>
          </p:nvPr>
        </p:nvSpPr>
        <p:spPr/>
        <p:txBody>
          <a:bodyPr/>
          <a:lstStyle/>
          <a:p>
            <a:fld id="{932241F0-9990-B44F-8DF4-2BF446CDA30A}" type="slidenum">
              <a:rPr lang="nl-NL" smtClean="0"/>
              <a:t>10</a:t>
            </a:fld>
            <a:endParaRPr lang="nl-NL"/>
          </a:p>
        </p:txBody>
      </p:sp>
    </p:spTree>
    <p:extLst>
      <p:ext uri="{BB962C8B-B14F-4D97-AF65-F5344CB8AC3E}">
        <p14:creationId xmlns:p14="http://schemas.microsoft.com/office/powerpoint/2010/main" val="1928763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lvl1pPr>
          </a:lstStyle>
          <a:p>
            <a:r>
              <a:rPr lang="nl-NL" dirty="0"/>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0" y="0"/>
            <a:ext cx="56102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33377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2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345F60A7-AFAB-3F20-D757-EBF7C1EB754D}"/>
              </a:ext>
            </a:extLst>
          </p:cNvPr>
          <p:cNvSpPr>
            <a:spLocks noGrp="1"/>
          </p:cNvSpPr>
          <p:nvPr>
            <p:ph type="subTitle" idx="10" hasCustomPrompt="1"/>
          </p:nvPr>
        </p:nvSpPr>
        <p:spPr>
          <a:xfrm>
            <a:off x="307848" y="1150860"/>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Tree>
    <p:extLst>
      <p:ext uri="{BB962C8B-B14F-4D97-AF65-F5344CB8AC3E}">
        <p14:creationId xmlns:p14="http://schemas.microsoft.com/office/powerpoint/2010/main" val="236432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3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dirty="0"/>
              <a:t>KLIK OM STIJL TE BEWERKEN</a:t>
            </a:r>
            <a:br>
              <a:rPr lang="nl-NL" dirty="0"/>
            </a:br>
            <a:r>
              <a:rPr lang="nl-NL" dirty="0"/>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F31675EF-896F-2FFE-D00C-1727E45ABB5D}"/>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Tree>
    <p:extLst>
      <p:ext uri="{BB962C8B-B14F-4D97-AF65-F5344CB8AC3E}">
        <p14:creationId xmlns:p14="http://schemas.microsoft.com/office/powerpoint/2010/main" val="2649828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16817779-3A6C-F101-6644-A1DA73AE0415}"/>
              </a:ext>
            </a:extLst>
          </p:cNvPr>
          <p:cNvSpPr>
            <a:spLocks noGrp="1"/>
          </p:cNvSpPr>
          <p:nvPr>
            <p:ph type="subTitle" idx="10" hasCustomPrompt="1"/>
          </p:nvPr>
        </p:nvSpPr>
        <p:spPr>
          <a:xfrm>
            <a:off x="307848" y="1141716"/>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Tree>
    <p:extLst>
      <p:ext uri="{BB962C8B-B14F-4D97-AF65-F5344CB8AC3E}">
        <p14:creationId xmlns:p14="http://schemas.microsoft.com/office/powerpoint/2010/main" val="122025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4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dirty="0"/>
              <a:t>KLIK OM STIJL TE BEWERKEN</a:t>
            </a:r>
            <a:br>
              <a:rPr lang="nl-NL" dirty="0"/>
            </a:br>
            <a:r>
              <a:rPr lang="nl-NL" dirty="0"/>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63CFF9D-D630-2600-5EC6-0BC087266C6A}"/>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Tree>
    <p:extLst>
      <p:ext uri="{BB962C8B-B14F-4D97-AF65-F5344CB8AC3E}">
        <p14:creationId xmlns:p14="http://schemas.microsoft.com/office/powerpoint/2010/main" val="36689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lvl1pPr>
          </a:lstStyle>
          <a:p>
            <a:r>
              <a:rPr lang="nl-NL" dirty="0"/>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6" name="Ondertitel 2">
            <a:extLst>
              <a:ext uri="{FF2B5EF4-FFF2-40B4-BE49-F238E27FC236}">
                <a16:creationId xmlns:a16="http://schemas.microsoft.com/office/drawing/2014/main" id="{063DCCD2-CD82-BA2E-82C9-35744B720F6A}"/>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121E01B8-C54B-2275-371B-3E8074E14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331393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5369"/>
            <a:ext cx="10515600" cy="1325563"/>
          </a:xfrm>
        </p:spPr>
        <p:txBody>
          <a:bodyPr>
            <a:normAutofit/>
          </a:bodyPr>
          <a:lstStyle>
            <a:lvl1pPr>
              <a:lnSpc>
                <a:spcPct val="70000"/>
              </a:lnSpc>
              <a:defRPr sz="6600"/>
            </a:lvl1pPr>
          </a:lstStyle>
          <a:p>
            <a:r>
              <a:rPr lang="nl-NL" dirty="0"/>
              <a:t>TITEL REGEL 1</a:t>
            </a:r>
            <a:br>
              <a:rPr lang="nl-NL" dirty="0"/>
            </a:br>
            <a:r>
              <a:rPr lang="nl-NL" dirty="0"/>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BB98A978-0D6C-A9E7-BC2E-2727EB8DB79A}"/>
              </a:ext>
            </a:extLst>
          </p:cNvPr>
          <p:cNvSpPr>
            <a:spLocks noGrp="1"/>
          </p:cNvSpPr>
          <p:nvPr>
            <p:ph type="subTitle" idx="11" hasCustomPrompt="1"/>
          </p:nvPr>
        </p:nvSpPr>
        <p:spPr>
          <a:xfrm>
            <a:off x="307848" y="1831368"/>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pic>
        <p:nvPicPr>
          <p:cNvPr id="7" name="Afbeelding 6" descr="Afbeelding met Lettertype, Graphics, logo, grafische vormgeving&#10;&#10;Automatisch gegenereerde beschrijving">
            <a:extLst>
              <a:ext uri="{FF2B5EF4-FFF2-40B4-BE49-F238E27FC236}">
                <a16:creationId xmlns:a16="http://schemas.microsoft.com/office/drawing/2014/main" id="{E11379C2-411A-E815-7C11-97226F47D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80177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9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solidFill>
                  <a:schemeClr val="bg1"/>
                </a:solidFill>
              </a:defRPr>
            </a:lvl1pPr>
          </a:lstStyle>
          <a:p>
            <a:r>
              <a:rPr lang="nl-NL" dirty="0"/>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1144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6" name="Ondertitel 2">
            <a:extLst>
              <a:ext uri="{FF2B5EF4-FFF2-40B4-BE49-F238E27FC236}">
                <a16:creationId xmlns:a16="http://schemas.microsoft.com/office/drawing/2014/main" id="{14149559-1809-F7F1-6797-8502BC4C6D6C}"/>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pic>
        <p:nvPicPr>
          <p:cNvPr id="4" name="Afbeelding 3" descr="Afbeelding met Lettertype, Graphics, logo, symbool&#10;&#10;Automatisch gegenereerde beschrijving">
            <a:extLst>
              <a:ext uri="{FF2B5EF4-FFF2-40B4-BE49-F238E27FC236}">
                <a16:creationId xmlns:a16="http://schemas.microsoft.com/office/drawing/2014/main" id="{2C624EB9-ABA7-6D2C-031B-EE89D2F55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3653083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6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42801"/>
            <a:ext cx="7720584" cy="1325563"/>
          </a:xfrm>
        </p:spPr>
        <p:txBody>
          <a:bodyPr>
            <a:normAutofit/>
          </a:bodyPr>
          <a:lstStyle>
            <a:lvl1pPr>
              <a:lnSpc>
                <a:spcPct val="70000"/>
              </a:lnSpc>
              <a:defRPr sz="6600">
                <a:solidFill>
                  <a:schemeClr val="bg1"/>
                </a:solidFill>
              </a:defRPr>
            </a:lvl1pPr>
          </a:lstStyle>
          <a:p>
            <a:r>
              <a:rPr lang="nl-NL" dirty="0"/>
              <a:t>TITEL REGEL 1</a:t>
            </a:r>
            <a:br>
              <a:rPr lang="nl-NL" dirty="0"/>
            </a:br>
            <a:r>
              <a:rPr lang="nl-NL" dirty="0"/>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20584"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Ondertitel 2">
            <a:extLst>
              <a:ext uri="{FF2B5EF4-FFF2-40B4-BE49-F238E27FC236}">
                <a16:creationId xmlns:a16="http://schemas.microsoft.com/office/drawing/2014/main" id="{01201B61-5A74-5348-8EFA-636D05A463D4}"/>
              </a:ext>
            </a:extLst>
          </p:cNvPr>
          <p:cNvSpPr>
            <a:spLocks noGrp="1"/>
          </p:cNvSpPr>
          <p:nvPr>
            <p:ph type="subTitle" idx="11" hasCustomPrompt="1"/>
          </p:nvPr>
        </p:nvSpPr>
        <p:spPr>
          <a:xfrm>
            <a:off x="307848" y="1831368"/>
            <a:ext cx="772058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pic>
        <p:nvPicPr>
          <p:cNvPr id="6" name="Afbeelding 5" descr="Afbeelding met Lettertype, Graphics, logo, symbool&#10;&#10;Automatisch gegenereerde beschrijving">
            <a:extLst>
              <a:ext uri="{FF2B5EF4-FFF2-40B4-BE49-F238E27FC236}">
                <a16:creationId xmlns:a16="http://schemas.microsoft.com/office/drawing/2014/main" id="{99CE8262-5446-A82D-C5EE-7E48A00C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3245456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6DF9994B-6E02-62ED-D7A4-044496E9AF07}"/>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0320"/>
            <a:ext cx="10515600" cy="1325563"/>
          </a:xfrm>
        </p:spPr>
        <p:txBody>
          <a:bodyPr>
            <a:normAutofit/>
          </a:bodyPr>
          <a:lstStyle>
            <a:lvl1pPr>
              <a:lnSpc>
                <a:spcPct val="70000"/>
              </a:lnSpc>
              <a:defRPr sz="6600"/>
            </a:lvl1pPr>
          </a:lstStyle>
          <a:p>
            <a:r>
              <a:rPr lang="nl-NL" dirty="0"/>
              <a:t>TITEL REGEL 1</a:t>
            </a:r>
            <a:br>
              <a:rPr lang="nl-NL" dirty="0"/>
            </a:br>
            <a:r>
              <a:rPr lang="nl-NL" dirty="0"/>
              <a:t>TITEL REGEL 2</a:t>
            </a:r>
          </a:p>
        </p:txBody>
      </p:sp>
      <p:sp>
        <p:nvSpPr>
          <p:cNvPr id="3" name="Rechthoek 2">
            <a:extLst>
              <a:ext uri="{FF2B5EF4-FFF2-40B4-BE49-F238E27FC236}">
                <a16:creationId xmlns:a16="http://schemas.microsoft.com/office/drawing/2014/main" id="{FDA3A609-86A6-B70F-3BF3-DEE2CF0B7964}"/>
              </a:ext>
            </a:extLst>
          </p:cNvPr>
          <p:cNvSpPr/>
          <p:nvPr/>
        </p:nvSpPr>
        <p:spPr>
          <a:xfrm>
            <a:off x="31461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6897865-3356-316C-72E5-E20EA9867648}"/>
              </a:ext>
            </a:extLst>
          </p:cNvPr>
          <p:cNvSpPr/>
          <p:nvPr/>
        </p:nvSpPr>
        <p:spPr>
          <a:xfrm>
            <a:off x="399253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A555CE6-2D76-57B8-6E20-AE550F7A4F11}"/>
              </a:ext>
            </a:extLst>
          </p:cNvPr>
          <p:cNvSpPr>
            <a:spLocks noGrp="1"/>
          </p:cNvSpPr>
          <p:nvPr>
            <p:ph type="subTitle" idx="11" hasCustomPrompt="1"/>
          </p:nvPr>
        </p:nvSpPr>
        <p:spPr>
          <a:xfrm>
            <a:off x="307848" y="1794792"/>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
        <p:nvSpPr>
          <p:cNvPr id="10" name="Tijdelijke aanduiding voor inhoud 2">
            <a:extLst>
              <a:ext uri="{FF2B5EF4-FFF2-40B4-BE49-F238E27FC236}">
                <a16:creationId xmlns:a16="http://schemas.microsoft.com/office/drawing/2014/main" id="{7EACD2E6-D1DA-8CC4-F29D-746294F3EAE1}"/>
              </a:ext>
            </a:extLst>
          </p:cNvPr>
          <p:cNvSpPr>
            <a:spLocks noGrp="1"/>
          </p:cNvSpPr>
          <p:nvPr>
            <p:ph idx="1" hasCustomPrompt="1"/>
          </p:nvPr>
        </p:nvSpPr>
        <p:spPr>
          <a:xfrm>
            <a:off x="374558" y="2768078"/>
            <a:ext cx="2478369" cy="291980"/>
          </a:xfrm>
        </p:spPr>
        <p:txBody>
          <a:bodyPr>
            <a:noAutofit/>
          </a:bodyPr>
          <a:lstStyle>
            <a:lvl1pPr marL="0" indent="0">
              <a:buNone/>
              <a:defRPr sz="1400">
                <a:solidFill>
                  <a:schemeClr val="bg1"/>
                </a:solidFill>
              </a:defRPr>
            </a:lvl1pPr>
          </a:lstStyle>
          <a:p>
            <a:pPr lvl="0"/>
            <a:r>
              <a:rPr lang="nl-NL" dirty="0"/>
              <a:t>bewerken</a:t>
            </a:r>
          </a:p>
        </p:txBody>
      </p:sp>
      <p:sp>
        <p:nvSpPr>
          <p:cNvPr id="11" name="Tijdelijke aanduiding voor inhoud 2">
            <a:extLst>
              <a:ext uri="{FF2B5EF4-FFF2-40B4-BE49-F238E27FC236}">
                <a16:creationId xmlns:a16="http://schemas.microsoft.com/office/drawing/2014/main" id="{B9090DB1-2A10-E78C-2491-07E8DEEE877B}"/>
              </a:ext>
            </a:extLst>
          </p:cNvPr>
          <p:cNvSpPr>
            <a:spLocks noGrp="1"/>
          </p:cNvSpPr>
          <p:nvPr>
            <p:ph idx="12" hasCustomPrompt="1"/>
          </p:nvPr>
        </p:nvSpPr>
        <p:spPr>
          <a:xfrm>
            <a:off x="4050006" y="2768078"/>
            <a:ext cx="2478809" cy="300312"/>
          </a:xfrm>
        </p:spPr>
        <p:txBody>
          <a:bodyPr>
            <a:noAutofit/>
          </a:bodyPr>
          <a:lstStyle>
            <a:lvl1pPr marL="0" indent="0">
              <a:buNone/>
              <a:defRPr sz="1400">
                <a:solidFill>
                  <a:schemeClr val="bg1"/>
                </a:solidFill>
              </a:defRPr>
            </a:lvl1pPr>
          </a:lstStyle>
          <a:p>
            <a:pPr lvl="0"/>
            <a:r>
              <a:rPr lang="nl-NL" dirty="0"/>
              <a:t>bewerken</a:t>
            </a:r>
          </a:p>
        </p:txBody>
      </p:sp>
      <p:sp>
        <p:nvSpPr>
          <p:cNvPr id="21" name="Tijdelijke aanduiding voor inhoud 2">
            <a:extLst>
              <a:ext uri="{FF2B5EF4-FFF2-40B4-BE49-F238E27FC236}">
                <a16:creationId xmlns:a16="http://schemas.microsoft.com/office/drawing/2014/main" id="{7F97D2D7-C180-F37B-5262-A0D057F78449}"/>
              </a:ext>
            </a:extLst>
          </p:cNvPr>
          <p:cNvSpPr>
            <a:spLocks noGrp="1"/>
          </p:cNvSpPr>
          <p:nvPr>
            <p:ph idx="13"/>
          </p:nvPr>
        </p:nvSpPr>
        <p:spPr>
          <a:xfrm>
            <a:off x="307848" y="3201084"/>
            <a:ext cx="3432048" cy="331107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sp>
        <p:nvSpPr>
          <p:cNvPr id="22" name="Tijdelijke aanduiding voor inhoud 2">
            <a:extLst>
              <a:ext uri="{FF2B5EF4-FFF2-40B4-BE49-F238E27FC236}">
                <a16:creationId xmlns:a16="http://schemas.microsoft.com/office/drawing/2014/main" id="{5D640ACF-B8A0-3220-E1F7-D1FB7D3AC129}"/>
              </a:ext>
            </a:extLst>
          </p:cNvPr>
          <p:cNvSpPr>
            <a:spLocks noGrp="1"/>
          </p:cNvSpPr>
          <p:nvPr>
            <p:ph idx="14"/>
          </p:nvPr>
        </p:nvSpPr>
        <p:spPr>
          <a:xfrm>
            <a:off x="4002158" y="3199517"/>
            <a:ext cx="3943978" cy="250633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84E7940F-4862-DA97-70AA-28D4072E7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1012308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rgbClr val="EF790C"/>
                </a:solidFill>
              </a:defRPr>
            </a:lvl1pPr>
          </a:lstStyle>
          <a:p>
            <a:r>
              <a:rPr lang="nl-NL" dirty="0"/>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170807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solidFill>
                  <a:srgbClr val="EF790C"/>
                </a:solidFill>
              </a:defRPr>
            </a:lvl1pPr>
          </a:lstStyle>
          <a:p>
            <a:r>
              <a:rPr lang="nl-NL" dirty="0"/>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1" y="0"/>
            <a:ext cx="5608214" cy="602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4" name="Rechthoek 3">
            <a:extLst>
              <a:ext uri="{FF2B5EF4-FFF2-40B4-BE49-F238E27FC236}">
                <a16:creationId xmlns:a16="http://schemas.microsoft.com/office/drawing/2014/main" id="{2C4AF312-37DF-1E7B-5B20-A77FCC14D3C6}"/>
              </a:ext>
            </a:extLst>
          </p:cNvPr>
          <p:cNvSpPr/>
          <p:nvPr/>
        </p:nvSpPr>
        <p:spPr>
          <a:xfrm>
            <a:off x="2011" y="6029330"/>
            <a:ext cx="5608214" cy="828669"/>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schermopname, zwart&#10;&#10;Door AI gegenereerde inhoud is mogelijk onjuist.">
            <a:extLst>
              <a:ext uri="{FF2B5EF4-FFF2-40B4-BE49-F238E27FC236}">
                <a16:creationId xmlns:a16="http://schemas.microsoft.com/office/drawing/2014/main" id="{E8D1CEC5-EC71-A4D8-D089-20056DBA1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80" y="6142115"/>
            <a:ext cx="5263856" cy="715885"/>
          </a:xfrm>
          <a:prstGeom prst="rect">
            <a:avLst/>
          </a:prstGeom>
        </p:spPr>
      </p:pic>
    </p:spTree>
    <p:extLst>
      <p:ext uri="{BB962C8B-B14F-4D97-AF65-F5344CB8AC3E}">
        <p14:creationId xmlns:p14="http://schemas.microsoft.com/office/powerpoint/2010/main" val="1415692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0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rgbClr val="EF790C"/>
                </a:solidFill>
              </a:defRPr>
            </a:lvl1pPr>
          </a:lstStyle>
          <a:p>
            <a:r>
              <a:rPr lang="nl-NL" dirty="0"/>
              <a:t>TITEL REGEL 1</a:t>
            </a:r>
            <a:br>
              <a:rPr lang="nl-NL" dirty="0"/>
            </a:br>
            <a:r>
              <a:rPr lang="nl-NL" dirty="0"/>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1260556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2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dirty="0"/>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3503075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3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dirty="0"/>
              <a:t>TITEL REGEL 1</a:t>
            </a:r>
            <a:br>
              <a:rPr lang="nl-NL" dirty="0"/>
            </a:br>
            <a:r>
              <a:rPr lang="nl-NL" dirty="0"/>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2908319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1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dirty="0"/>
              <a:t>TITEL REGEL 1</a:t>
            </a:r>
            <a:br>
              <a:rPr lang="nl-NL" dirty="0"/>
            </a:br>
            <a:r>
              <a:rPr lang="nl-NL" dirty="0"/>
              <a:t>TITEL REGEL 2</a:t>
            </a:r>
            <a:br>
              <a:rPr lang="nl-NL" dirty="0"/>
            </a:br>
            <a:r>
              <a:rPr lang="nl-NL" dirty="0"/>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1160269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9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dirty="0"/>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4234020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7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dirty="0"/>
              <a:t>TITEL REGEL 1</a:t>
            </a:r>
            <a:br>
              <a:rPr lang="nl-NL" dirty="0"/>
            </a:br>
            <a:r>
              <a:rPr lang="nl-NL" dirty="0"/>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1849960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8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dirty="0"/>
              <a:t>TITEL REGEL 1</a:t>
            </a:r>
            <a:br>
              <a:rPr lang="nl-NL" dirty="0"/>
            </a:br>
            <a:r>
              <a:rPr lang="nl-NL" dirty="0"/>
              <a:t>TITEL REGEL 2</a:t>
            </a:r>
            <a:br>
              <a:rPr lang="nl-NL" dirty="0"/>
            </a:br>
            <a:r>
              <a:rPr lang="nl-NL" dirty="0"/>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Tree>
    <p:extLst>
      <p:ext uri="{BB962C8B-B14F-4D97-AF65-F5344CB8AC3E}">
        <p14:creationId xmlns:p14="http://schemas.microsoft.com/office/powerpoint/2010/main" val="2200604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8_Titel en object">
    <p:bg>
      <p:bgPr>
        <a:solidFill>
          <a:schemeClr val="tx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D863354-4924-F67D-467C-76B2BD90C207}"/>
              </a:ext>
            </a:extLst>
          </p:cNvPr>
          <p:cNvSpPr/>
          <p:nvPr/>
        </p:nvSpPr>
        <p:spPr>
          <a:xfrm>
            <a:off x="0" y="0"/>
            <a:ext cx="12192000" cy="2674266"/>
          </a:xfrm>
          <a:prstGeom prst="rect">
            <a:avLst/>
          </a:prstGeom>
          <a:solidFill>
            <a:srgbClr val="EF79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9" y="509533"/>
            <a:ext cx="10515600" cy="1325563"/>
          </a:xfrm>
        </p:spPr>
        <p:txBody>
          <a:bodyPr>
            <a:normAutofit/>
          </a:bodyPr>
          <a:lstStyle>
            <a:lvl1pPr>
              <a:lnSpc>
                <a:spcPct val="70000"/>
              </a:lnSpc>
              <a:defRPr sz="6600">
                <a:solidFill>
                  <a:schemeClr val="bg1"/>
                </a:solidFill>
              </a:defRPr>
            </a:lvl1pPr>
          </a:lstStyle>
          <a:p>
            <a:r>
              <a:rPr lang="nl-NL" dirty="0"/>
              <a:t>TITEL REGEL 1</a:t>
            </a:r>
            <a:br>
              <a:rPr lang="nl-NL" dirty="0"/>
            </a:br>
            <a:r>
              <a:rPr lang="nl-NL" dirty="0"/>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807202"/>
            <a:ext cx="11492049" cy="2767334"/>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7B1C0FF3-D69F-7435-CC43-394FFEB577DD}"/>
              </a:ext>
            </a:extLst>
          </p:cNvPr>
          <p:cNvSpPr>
            <a:spLocks noGrp="1"/>
          </p:cNvSpPr>
          <p:nvPr>
            <p:ph type="pic" idx="11"/>
          </p:nvPr>
        </p:nvSpPr>
        <p:spPr>
          <a:xfrm>
            <a:off x="5983803" y="371922"/>
            <a:ext cx="5816095" cy="194956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10" name="Ondertitel 2">
            <a:extLst>
              <a:ext uri="{FF2B5EF4-FFF2-40B4-BE49-F238E27FC236}">
                <a16:creationId xmlns:a16="http://schemas.microsoft.com/office/drawing/2014/main" id="{42000F86-F458-E503-00F8-A7085DFB47B3}"/>
              </a:ext>
            </a:extLst>
          </p:cNvPr>
          <p:cNvSpPr>
            <a:spLocks noGrp="1"/>
          </p:cNvSpPr>
          <p:nvPr>
            <p:ph type="subTitle" idx="12" hasCustomPrompt="1"/>
          </p:nvPr>
        </p:nvSpPr>
        <p:spPr>
          <a:xfrm>
            <a:off x="307849" y="3183799"/>
            <a:ext cx="5507735" cy="519521"/>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a:t>
            </a:r>
          </a:p>
        </p:txBody>
      </p:sp>
      <p:pic>
        <p:nvPicPr>
          <p:cNvPr id="4" name="Afbeelding 3" descr="Afbeelding met Lettertype, Graphics, logo, symbool&#10;&#10;Automatisch gegenereerde beschrijving">
            <a:extLst>
              <a:ext uri="{FF2B5EF4-FFF2-40B4-BE49-F238E27FC236}">
                <a16:creationId xmlns:a16="http://schemas.microsoft.com/office/drawing/2014/main" id="{938EBF23-3138-D32D-7683-865657172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Tree>
    <p:extLst>
      <p:ext uri="{BB962C8B-B14F-4D97-AF65-F5344CB8AC3E}">
        <p14:creationId xmlns:p14="http://schemas.microsoft.com/office/powerpoint/2010/main" val="1001027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dirty="0"/>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Tree>
    <p:extLst>
      <p:ext uri="{BB962C8B-B14F-4D97-AF65-F5344CB8AC3E}">
        <p14:creationId xmlns:p14="http://schemas.microsoft.com/office/powerpoint/2010/main" val="212002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NL" dirty="0"/>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dirty="0"/>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pic>
        <p:nvPicPr>
          <p:cNvPr id="6" name="Afbeelding 5" descr="Afbeelding met tekst, Lettertype&#10;&#10;Door AI gegenereerde inhoud is mogelijk onjuist.">
            <a:extLst>
              <a:ext uri="{FF2B5EF4-FFF2-40B4-BE49-F238E27FC236}">
                <a16:creationId xmlns:a16="http://schemas.microsoft.com/office/drawing/2014/main" id="{8614CC91-A174-0471-E0BF-F291B9497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6075926"/>
            <a:ext cx="5375564" cy="737270"/>
          </a:xfrm>
          <a:prstGeom prst="rect">
            <a:avLst/>
          </a:prstGeom>
        </p:spPr>
      </p:pic>
    </p:spTree>
    <p:extLst>
      <p:ext uri="{BB962C8B-B14F-4D97-AF65-F5344CB8AC3E}">
        <p14:creationId xmlns:p14="http://schemas.microsoft.com/office/powerpoint/2010/main" val="228095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319089"/>
            <a:ext cx="10515600" cy="1159444"/>
          </a:xfrm>
        </p:spPr>
        <p:txBody>
          <a:bodyPr>
            <a:normAutofit/>
          </a:bodyPr>
          <a:lstStyle>
            <a:lvl1pPr>
              <a:lnSpc>
                <a:spcPct val="70000"/>
              </a:lnSpc>
              <a:defRPr sz="6600"/>
            </a:lvl1pPr>
          </a:lstStyle>
          <a:p>
            <a:r>
              <a:rPr lang="nl-NL" dirty="0"/>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50BA16EF-F4F8-0543-391D-3C61A5702F4D}"/>
              </a:ext>
            </a:extLst>
          </p:cNvPr>
          <p:cNvSpPr>
            <a:spLocks noGrp="1"/>
          </p:cNvSpPr>
          <p:nvPr>
            <p:ph type="subTitle" idx="10" hasCustomPrompt="1"/>
          </p:nvPr>
        </p:nvSpPr>
        <p:spPr>
          <a:xfrm>
            <a:off x="307848" y="1163494"/>
            <a:ext cx="9007564"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Tree>
    <p:extLst>
      <p:ext uri="{BB962C8B-B14F-4D97-AF65-F5344CB8AC3E}">
        <p14:creationId xmlns:p14="http://schemas.microsoft.com/office/powerpoint/2010/main" val="3615464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86833"/>
            <a:ext cx="10515600" cy="1207959"/>
          </a:xfrm>
        </p:spPr>
        <p:txBody>
          <a:bodyPr>
            <a:normAutofit/>
          </a:bodyPr>
          <a:lstStyle>
            <a:lvl1pPr>
              <a:lnSpc>
                <a:spcPct val="70000"/>
              </a:lnSpc>
              <a:defRPr sz="6600"/>
            </a:lvl1pPr>
          </a:lstStyle>
          <a:p>
            <a:r>
              <a:rPr lang="nl-NL" dirty="0"/>
              <a:t>KLIK OM STIJL TE BEWERKEN</a:t>
            </a:r>
            <a:br>
              <a:rPr lang="nl-NL" dirty="0"/>
            </a:br>
            <a:r>
              <a:rPr lang="nl-NL" dirty="0"/>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932992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1831368"/>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Tree>
    <p:extLst>
      <p:ext uri="{BB962C8B-B14F-4D97-AF65-F5344CB8AC3E}">
        <p14:creationId xmlns:p14="http://schemas.microsoft.com/office/powerpoint/2010/main" val="3931928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934305"/>
            <a:ext cx="10515600" cy="1207959"/>
          </a:xfrm>
        </p:spPr>
        <p:txBody>
          <a:bodyPr>
            <a:normAutofit/>
          </a:bodyPr>
          <a:lstStyle>
            <a:lvl1pPr>
              <a:lnSpc>
                <a:spcPct val="70000"/>
              </a:lnSpc>
              <a:defRPr sz="6600"/>
            </a:lvl1pPr>
          </a:lstStyle>
          <a:p>
            <a:r>
              <a:rPr lang="nl-NL" dirty="0"/>
              <a:t>KLIK OM STIJL TE BEWERKEN</a:t>
            </a:r>
            <a:br>
              <a:rPr lang="nl-NL" dirty="0"/>
            </a:br>
            <a:r>
              <a:rPr lang="nl-NL" dirty="0"/>
              <a:t>KLIK OM STIJL TE BEWERKEN</a:t>
            </a:r>
            <a:br>
              <a:rPr lang="nl-NL" dirty="0"/>
            </a:br>
            <a:r>
              <a:rPr lang="nl-NL" dirty="0"/>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154680"/>
            <a:ext cx="9329928" cy="3384231"/>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2576013"/>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Tree>
    <p:extLst>
      <p:ext uri="{BB962C8B-B14F-4D97-AF65-F5344CB8AC3E}">
        <p14:creationId xmlns:p14="http://schemas.microsoft.com/office/powerpoint/2010/main" val="31312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a:p>
            <a:pPr lvl="2"/>
            <a:r>
              <a:rPr lang="nl-NL"/>
              <a:t>Derde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57278D4-0856-E7CE-A7FD-98E4FFCE871B}"/>
              </a:ext>
            </a:extLst>
          </p:cNvPr>
          <p:cNvSpPr>
            <a:spLocks noGrp="1"/>
          </p:cNvSpPr>
          <p:nvPr>
            <p:ph type="subTitle" idx="10" hasCustomPrompt="1"/>
          </p:nvPr>
        </p:nvSpPr>
        <p:spPr>
          <a:xfrm>
            <a:off x="307848" y="1150860"/>
            <a:ext cx="900756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Tree>
    <p:extLst>
      <p:ext uri="{BB962C8B-B14F-4D97-AF65-F5344CB8AC3E}">
        <p14:creationId xmlns:p14="http://schemas.microsoft.com/office/powerpoint/2010/main" val="1712400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dirty="0"/>
              <a:t>KLIK OM STIJL TE BEWERKEN</a:t>
            </a:r>
            <a:br>
              <a:rPr lang="nl-NL" dirty="0"/>
            </a:br>
            <a:r>
              <a:rPr lang="nl-NL" dirty="0"/>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9A3E426A-C848-85FA-BF58-35F15DF3359F}"/>
              </a:ext>
            </a:extLst>
          </p:cNvPr>
          <p:cNvSpPr>
            <a:spLocks noGrp="1"/>
          </p:cNvSpPr>
          <p:nvPr>
            <p:ph type="subTitle" idx="10" hasCustomPrompt="1"/>
          </p:nvPr>
        </p:nvSpPr>
        <p:spPr>
          <a:xfrm>
            <a:off x="307848" y="1785648"/>
            <a:ext cx="1032662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ONDERTITEL REGEL 1</a:t>
            </a:r>
          </a:p>
        </p:txBody>
      </p:sp>
    </p:spTree>
    <p:extLst>
      <p:ext uri="{BB962C8B-B14F-4D97-AF65-F5344CB8AC3E}">
        <p14:creationId xmlns:p14="http://schemas.microsoft.com/office/powerpoint/2010/main" val="3565784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02E0A3-5D61-0B02-D3C6-D20C89D47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dirty="0">
                <a:ln>
                  <a:noFill/>
                </a:ln>
                <a:solidFill>
                  <a:srgbClr val="EF790C"/>
                </a:solidFill>
                <a:effectLst/>
                <a:uLnTx/>
                <a:uFillTx/>
                <a:latin typeface="Interstate BlackCondensed" panose="02000506040000020004" pitchFamily="50" charset="0"/>
                <a:ea typeface="+mn-ea"/>
                <a:cs typeface="+mn-cs"/>
              </a:rPr>
              <a:t>KOPTEKST</a:t>
            </a:r>
            <a:endParaRPr kumimoji="0" lang="nl-NL" sz="6600" b="1" i="0" u="none" strike="noStrike" kern="1200" cap="none" spc="0" normalizeH="0" baseline="0" noProof="0" dirty="0">
              <a:ln>
                <a:noFill/>
              </a:ln>
              <a:solidFill>
                <a:srgbClr val="EF790C"/>
              </a:solidFill>
              <a:effectLst/>
              <a:uLnTx/>
              <a:uFillTx/>
              <a:latin typeface="Interstate Black Cond" pitchFamily="50" charset="0"/>
              <a:ea typeface="+mn-ea"/>
              <a:cs typeface="+mn-cs"/>
            </a:endParaRPr>
          </a:p>
        </p:txBody>
      </p:sp>
      <p:sp>
        <p:nvSpPr>
          <p:cNvPr id="3" name="Tijdelijke aanduiding voor tekst 2">
            <a:extLst>
              <a:ext uri="{FF2B5EF4-FFF2-40B4-BE49-F238E27FC236}">
                <a16:creationId xmlns:a16="http://schemas.microsoft.com/office/drawing/2014/main" id="{D6760C95-3FB4-67C5-ACEE-F7547FB7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1703924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A678EF61-533A-7B3A-4B03-AF5EEA9B9559}"/>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t="15755" b="18513"/>
          <a:stretch>
            <a:fillRect/>
          </a:stretch>
        </p:blipFill>
        <p:spPr>
          <a:xfrm>
            <a:off x="199216" y="109456"/>
            <a:ext cx="11793567" cy="4359907"/>
          </a:xfrm>
        </p:spPr>
      </p:pic>
      <p:sp>
        <p:nvSpPr>
          <p:cNvPr id="3" name="Titel 2">
            <a:extLst>
              <a:ext uri="{FF2B5EF4-FFF2-40B4-BE49-F238E27FC236}">
                <a16:creationId xmlns:a16="http://schemas.microsoft.com/office/drawing/2014/main" id="{0DB932EF-AD0A-4530-0389-9EFBA093F269}"/>
              </a:ext>
            </a:extLst>
          </p:cNvPr>
          <p:cNvSpPr>
            <a:spLocks noGrp="1"/>
          </p:cNvSpPr>
          <p:nvPr>
            <p:ph type="ctrTitle"/>
          </p:nvPr>
        </p:nvSpPr>
        <p:spPr>
          <a:xfrm>
            <a:off x="87244" y="5256877"/>
            <a:ext cx="6526437" cy="891699"/>
          </a:xfrm>
        </p:spPr>
        <p:txBody>
          <a:bodyPr/>
          <a:lstStyle/>
          <a:p>
            <a:r>
              <a:rPr lang="nl-NL" dirty="0"/>
              <a:t>NATIONAAL HOCKEY CONGRES</a:t>
            </a:r>
          </a:p>
        </p:txBody>
      </p:sp>
      <p:sp>
        <p:nvSpPr>
          <p:cNvPr id="4" name="Ondertitel 3">
            <a:extLst>
              <a:ext uri="{FF2B5EF4-FFF2-40B4-BE49-F238E27FC236}">
                <a16:creationId xmlns:a16="http://schemas.microsoft.com/office/drawing/2014/main" id="{06D3C945-5B4B-BE0E-C934-96C8BF1F863D}"/>
              </a:ext>
            </a:extLst>
          </p:cNvPr>
          <p:cNvSpPr>
            <a:spLocks noGrp="1"/>
          </p:cNvSpPr>
          <p:nvPr>
            <p:ph type="subTitle" idx="1"/>
          </p:nvPr>
        </p:nvSpPr>
        <p:spPr>
          <a:xfrm>
            <a:off x="9149995" y="4587093"/>
            <a:ext cx="2842788" cy="891699"/>
          </a:xfrm>
        </p:spPr>
        <p:txBody>
          <a:bodyPr/>
          <a:lstStyle/>
          <a:p>
            <a:r>
              <a:rPr lang="nl-NL" dirty="0"/>
              <a:t>VRIJDAG 30 JANUARI 2026</a:t>
            </a:r>
          </a:p>
        </p:txBody>
      </p:sp>
      <p:pic>
        <p:nvPicPr>
          <p:cNvPr id="5" name="Afbeelding 4" descr="Afbeelding met tekst, schermopname, Lettertype, lijn&#10;&#10;Door AI gegenereerde inhoud is mogelijk onjuist.">
            <a:extLst>
              <a:ext uri="{FF2B5EF4-FFF2-40B4-BE49-F238E27FC236}">
                <a16:creationId xmlns:a16="http://schemas.microsoft.com/office/drawing/2014/main" id="{4CD0F658-0501-7E6F-85C9-33B8EE85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71" y="6091017"/>
            <a:ext cx="5669740" cy="766983"/>
          </a:xfrm>
          <a:prstGeom prst="rect">
            <a:avLst/>
          </a:prstGeom>
        </p:spPr>
      </p:pic>
    </p:spTree>
    <p:extLst>
      <p:ext uri="{BB962C8B-B14F-4D97-AF65-F5344CB8AC3E}">
        <p14:creationId xmlns:p14="http://schemas.microsoft.com/office/powerpoint/2010/main" val="316942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15B3A-18E3-D112-8F69-45E9DEF62B80}"/>
            </a:ext>
          </a:extLst>
        </p:cNvPr>
        <p:cNvGrpSpPr/>
        <p:nvPr/>
      </p:nvGrpSpPr>
      <p:grpSpPr>
        <a:xfrm>
          <a:off x="0" y="0"/>
          <a:ext cx="0" cy="0"/>
          <a:chOff x="0" y="0"/>
          <a:chExt cx="0" cy="0"/>
        </a:xfrm>
      </p:grpSpPr>
      <p:graphicFrame>
        <p:nvGraphicFramePr>
          <p:cNvPr id="2" name="Grafiek 1">
            <a:extLst>
              <a:ext uri="{FF2B5EF4-FFF2-40B4-BE49-F238E27FC236}">
                <a16:creationId xmlns:a16="http://schemas.microsoft.com/office/drawing/2014/main" id="{46AB5C9D-8258-9FC1-0750-3224812B6C3B}"/>
              </a:ext>
            </a:extLst>
          </p:cNvPr>
          <p:cNvGraphicFramePr>
            <a:graphicFrameLocks/>
          </p:cNvGraphicFramePr>
          <p:nvPr>
            <p:extLst>
              <p:ext uri="{D42A27DB-BD31-4B8C-83A1-F6EECF244321}">
                <p14:modId xmlns:p14="http://schemas.microsoft.com/office/powerpoint/2010/main" val="745304675"/>
              </p:ext>
            </p:extLst>
          </p:nvPr>
        </p:nvGraphicFramePr>
        <p:xfrm>
          <a:off x="1302042" y="1647708"/>
          <a:ext cx="9129584" cy="439411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el 1">
            <a:extLst>
              <a:ext uri="{FF2B5EF4-FFF2-40B4-BE49-F238E27FC236}">
                <a16:creationId xmlns:a16="http://schemas.microsoft.com/office/drawing/2014/main" id="{A44DC8B9-A589-08FC-DE5C-CB326EABF3AE}"/>
              </a:ext>
            </a:extLst>
          </p:cNvPr>
          <p:cNvSpPr txBox="1">
            <a:spLocks/>
          </p:cNvSpPr>
          <p:nvPr/>
        </p:nvSpPr>
        <p:spPr>
          <a:xfrm>
            <a:off x="214540" y="488264"/>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t>WAAROM BEN JE GESTOPT MET HOCKEYEN?</a:t>
            </a:r>
          </a:p>
        </p:txBody>
      </p:sp>
    </p:spTree>
    <p:extLst>
      <p:ext uri="{BB962C8B-B14F-4D97-AF65-F5344CB8AC3E}">
        <p14:creationId xmlns:p14="http://schemas.microsoft.com/office/powerpoint/2010/main" val="206529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ek 2">
            <a:extLst>
              <a:ext uri="{FF2B5EF4-FFF2-40B4-BE49-F238E27FC236}">
                <a16:creationId xmlns:a16="http://schemas.microsoft.com/office/drawing/2014/main" id="{460F078F-7C26-5B2F-5C17-19001A3CCBBF}"/>
              </a:ext>
            </a:extLst>
          </p:cNvPr>
          <p:cNvGraphicFramePr>
            <a:graphicFrameLocks/>
          </p:cNvGraphicFramePr>
          <p:nvPr>
            <p:extLst>
              <p:ext uri="{D42A27DB-BD31-4B8C-83A1-F6EECF244321}">
                <p14:modId xmlns:p14="http://schemas.microsoft.com/office/powerpoint/2010/main" val="2288707069"/>
              </p:ext>
            </p:extLst>
          </p:nvPr>
        </p:nvGraphicFramePr>
        <p:xfrm>
          <a:off x="1364003" y="1310582"/>
          <a:ext cx="8997463" cy="4431324"/>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el 1">
            <a:extLst>
              <a:ext uri="{FF2B5EF4-FFF2-40B4-BE49-F238E27FC236}">
                <a16:creationId xmlns:a16="http://schemas.microsoft.com/office/drawing/2014/main" id="{84365D92-F7E6-860B-23D9-736C5D4D9DC9}"/>
              </a:ext>
            </a:extLst>
          </p:cNvPr>
          <p:cNvSpPr txBox="1">
            <a:spLocks/>
          </p:cNvSpPr>
          <p:nvPr/>
        </p:nvSpPr>
        <p:spPr>
          <a:xfrm>
            <a:off x="307847" y="319089"/>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t>TOP 5</a:t>
            </a:r>
          </a:p>
        </p:txBody>
      </p:sp>
    </p:spTree>
    <p:extLst>
      <p:ext uri="{BB962C8B-B14F-4D97-AF65-F5344CB8AC3E}">
        <p14:creationId xmlns:p14="http://schemas.microsoft.com/office/powerpoint/2010/main" val="3704937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3172F-AC27-ADA3-D145-47016B185DC2}"/>
            </a:ext>
          </a:extLst>
        </p:cNvPr>
        <p:cNvGrpSpPr/>
        <p:nvPr/>
      </p:nvGrpSpPr>
      <p:grpSpPr>
        <a:xfrm>
          <a:off x="0" y="0"/>
          <a:ext cx="0" cy="0"/>
          <a:chOff x="0" y="0"/>
          <a:chExt cx="0" cy="0"/>
        </a:xfrm>
      </p:grpSpPr>
      <p:graphicFrame>
        <p:nvGraphicFramePr>
          <p:cNvPr id="3" name="Grafiek 2">
            <a:extLst>
              <a:ext uri="{FF2B5EF4-FFF2-40B4-BE49-F238E27FC236}">
                <a16:creationId xmlns:a16="http://schemas.microsoft.com/office/drawing/2014/main" id="{68D2F5CD-B500-B3C5-F5D0-A2D2C9F28972}"/>
              </a:ext>
            </a:extLst>
          </p:cNvPr>
          <p:cNvGraphicFramePr>
            <a:graphicFrameLocks/>
          </p:cNvGraphicFramePr>
          <p:nvPr>
            <p:extLst>
              <p:ext uri="{D42A27DB-BD31-4B8C-83A1-F6EECF244321}">
                <p14:modId xmlns:p14="http://schemas.microsoft.com/office/powerpoint/2010/main" val="3316449732"/>
              </p:ext>
            </p:extLst>
          </p:nvPr>
        </p:nvGraphicFramePr>
        <p:xfrm>
          <a:off x="1899557" y="1879749"/>
          <a:ext cx="7870371" cy="482429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hoek 5">
            <a:extLst>
              <a:ext uri="{FF2B5EF4-FFF2-40B4-BE49-F238E27FC236}">
                <a16:creationId xmlns:a16="http://schemas.microsoft.com/office/drawing/2014/main" id="{8D046EFD-98F9-9B02-50DA-90FF8703BEF2}"/>
              </a:ext>
            </a:extLst>
          </p:cNvPr>
          <p:cNvSpPr/>
          <p:nvPr/>
        </p:nvSpPr>
        <p:spPr>
          <a:xfrm>
            <a:off x="1779814" y="1879749"/>
            <a:ext cx="7990114" cy="146061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
            <a:extLst>
              <a:ext uri="{FF2B5EF4-FFF2-40B4-BE49-F238E27FC236}">
                <a16:creationId xmlns:a16="http://schemas.microsoft.com/office/drawing/2014/main" id="{75E225D8-A035-D380-CB1F-C53A58F93626}"/>
              </a:ext>
            </a:extLst>
          </p:cNvPr>
          <p:cNvSpPr txBox="1">
            <a:spLocks/>
          </p:cNvSpPr>
          <p:nvPr/>
        </p:nvSpPr>
        <p:spPr>
          <a:xfrm>
            <a:off x="214540" y="488264"/>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t>IK BEN GESTOPT </a:t>
            </a:r>
          </a:p>
          <a:p>
            <a:r>
              <a:rPr lang="nl-NL" dirty="0"/>
              <a:t>VANWEGE MIJN TEAM</a:t>
            </a:r>
          </a:p>
        </p:txBody>
      </p:sp>
    </p:spTree>
    <p:extLst>
      <p:ext uri="{BB962C8B-B14F-4D97-AF65-F5344CB8AC3E}">
        <p14:creationId xmlns:p14="http://schemas.microsoft.com/office/powerpoint/2010/main" val="349160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A7B2A-71ED-C2E8-1A9E-580E127F594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903618-10B0-5F47-E1F9-BD3CC2DBB9A4}"/>
              </a:ext>
            </a:extLst>
          </p:cNvPr>
          <p:cNvSpPr>
            <a:spLocks noGrp="1"/>
          </p:cNvSpPr>
          <p:nvPr>
            <p:ph type="title"/>
          </p:nvPr>
        </p:nvSpPr>
        <p:spPr>
          <a:xfrm>
            <a:off x="160804" y="211695"/>
            <a:ext cx="10515600" cy="2470806"/>
          </a:xfrm>
        </p:spPr>
        <p:txBody>
          <a:bodyPr>
            <a:normAutofit/>
          </a:bodyPr>
          <a:lstStyle/>
          <a:p>
            <a:r>
              <a:rPr lang="nl-NL" dirty="0"/>
              <a:t>SUB-ANALYSES</a:t>
            </a:r>
            <a:br>
              <a:rPr lang="nl-NL" dirty="0"/>
            </a:br>
            <a:r>
              <a:rPr lang="nl-NL" dirty="0"/>
              <a:t>UITSTROOMREDENEN</a:t>
            </a:r>
            <a:br>
              <a:rPr lang="nl-NL" dirty="0"/>
            </a:br>
            <a:r>
              <a:rPr lang="nl-NL" dirty="0"/>
              <a:t>PER LEEFTIJD</a:t>
            </a:r>
          </a:p>
        </p:txBody>
      </p:sp>
      <p:pic>
        <p:nvPicPr>
          <p:cNvPr id="11" name="Tijdelijke aanduiding voor afbeelding 10">
            <a:extLst>
              <a:ext uri="{FF2B5EF4-FFF2-40B4-BE49-F238E27FC236}">
                <a16:creationId xmlns:a16="http://schemas.microsoft.com/office/drawing/2014/main" id="{5386B2B9-55AF-2F0D-CA61-E32F7CA9DA45}"/>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6574" b="6574"/>
          <a:stretch/>
        </p:blipFill>
        <p:spPr>
          <a:xfrm>
            <a:off x="7924800" y="211695"/>
            <a:ext cx="3959351" cy="2247405"/>
          </a:xfrm>
        </p:spPr>
      </p:pic>
      <p:graphicFrame>
        <p:nvGraphicFramePr>
          <p:cNvPr id="3" name="Tabel 2">
            <a:extLst>
              <a:ext uri="{FF2B5EF4-FFF2-40B4-BE49-F238E27FC236}">
                <a16:creationId xmlns:a16="http://schemas.microsoft.com/office/drawing/2014/main" id="{581321CD-2498-574D-1798-3DC84A042B45}"/>
              </a:ext>
            </a:extLst>
          </p:cNvPr>
          <p:cNvGraphicFramePr>
            <a:graphicFrameLocks noGrp="1"/>
          </p:cNvGraphicFramePr>
          <p:nvPr>
            <p:extLst>
              <p:ext uri="{D42A27DB-BD31-4B8C-83A1-F6EECF244321}">
                <p14:modId xmlns:p14="http://schemas.microsoft.com/office/powerpoint/2010/main" val="2366983413"/>
              </p:ext>
            </p:extLst>
          </p:nvPr>
        </p:nvGraphicFramePr>
        <p:xfrm>
          <a:off x="160804" y="3121881"/>
          <a:ext cx="11870392" cy="2236713"/>
        </p:xfrm>
        <a:graphic>
          <a:graphicData uri="http://schemas.openxmlformats.org/drawingml/2006/table">
            <a:tbl>
              <a:tblPr>
                <a:tableStyleId>{5C22544A-7EE6-4342-B048-85BDC9FD1C3A}</a:tableStyleId>
              </a:tblPr>
              <a:tblGrid>
                <a:gridCol w="4470224">
                  <a:extLst>
                    <a:ext uri="{9D8B030D-6E8A-4147-A177-3AD203B41FA5}">
                      <a16:colId xmlns:a16="http://schemas.microsoft.com/office/drawing/2014/main" val="3435618769"/>
                    </a:ext>
                  </a:extLst>
                </a:gridCol>
                <a:gridCol w="1042243">
                  <a:extLst>
                    <a:ext uri="{9D8B030D-6E8A-4147-A177-3AD203B41FA5}">
                      <a16:colId xmlns:a16="http://schemas.microsoft.com/office/drawing/2014/main" val="2037885646"/>
                    </a:ext>
                  </a:extLst>
                </a:gridCol>
                <a:gridCol w="1042243">
                  <a:extLst>
                    <a:ext uri="{9D8B030D-6E8A-4147-A177-3AD203B41FA5}">
                      <a16:colId xmlns:a16="http://schemas.microsoft.com/office/drawing/2014/main" val="2470568305"/>
                    </a:ext>
                  </a:extLst>
                </a:gridCol>
                <a:gridCol w="1042243">
                  <a:extLst>
                    <a:ext uri="{9D8B030D-6E8A-4147-A177-3AD203B41FA5}">
                      <a16:colId xmlns:a16="http://schemas.microsoft.com/office/drawing/2014/main" val="1656396530"/>
                    </a:ext>
                  </a:extLst>
                </a:gridCol>
                <a:gridCol w="1042243">
                  <a:extLst>
                    <a:ext uri="{9D8B030D-6E8A-4147-A177-3AD203B41FA5}">
                      <a16:colId xmlns:a16="http://schemas.microsoft.com/office/drawing/2014/main" val="3914695747"/>
                    </a:ext>
                  </a:extLst>
                </a:gridCol>
                <a:gridCol w="1146710">
                  <a:extLst>
                    <a:ext uri="{9D8B030D-6E8A-4147-A177-3AD203B41FA5}">
                      <a16:colId xmlns:a16="http://schemas.microsoft.com/office/drawing/2014/main" val="4206012589"/>
                    </a:ext>
                  </a:extLst>
                </a:gridCol>
                <a:gridCol w="1042243">
                  <a:extLst>
                    <a:ext uri="{9D8B030D-6E8A-4147-A177-3AD203B41FA5}">
                      <a16:colId xmlns:a16="http://schemas.microsoft.com/office/drawing/2014/main" val="1027463365"/>
                    </a:ext>
                  </a:extLst>
                </a:gridCol>
                <a:gridCol w="1042243">
                  <a:extLst>
                    <a:ext uri="{9D8B030D-6E8A-4147-A177-3AD203B41FA5}">
                      <a16:colId xmlns:a16="http://schemas.microsoft.com/office/drawing/2014/main" val="1940231753"/>
                    </a:ext>
                  </a:extLst>
                </a:gridCol>
              </a:tblGrid>
              <a:tr h="228951">
                <a:tc>
                  <a:txBody>
                    <a:bodyPr/>
                    <a:lstStyle/>
                    <a:p>
                      <a:pPr algn="l" fontAlgn="b">
                        <a:buNone/>
                      </a:pPr>
                      <a:r>
                        <a:rPr lang="nl-NL" sz="1600" b="1" i="0" u="none" strike="noStrike" dirty="0">
                          <a:solidFill>
                            <a:schemeClr val="bg1"/>
                          </a:solidFill>
                          <a:effectLst/>
                          <a:latin typeface="Interstate LightCondensed" panose="02000506050000020004" pitchFamily="50" charset="0"/>
                        </a:rPr>
                        <a:t>UITSTROOMREDENEN</a:t>
                      </a:r>
                    </a:p>
                  </a:txBody>
                  <a:tcPr marL="6465" marR="6465" marT="646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buNone/>
                      </a:pPr>
                      <a:r>
                        <a:rPr lang="nl-NL" sz="1600" b="1" i="0" u="none" strike="noStrike" dirty="0">
                          <a:solidFill>
                            <a:schemeClr val="bg1"/>
                          </a:solidFill>
                          <a:effectLst/>
                          <a:latin typeface="Interstate LightCondensed" panose="02000506050000020004" pitchFamily="50" charset="0"/>
                        </a:rPr>
                        <a:t>T/M 12 JAAR</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buNone/>
                      </a:pPr>
                      <a:r>
                        <a:rPr lang="nl-NL" sz="1600" b="1" i="0" u="none" strike="noStrike" dirty="0">
                          <a:solidFill>
                            <a:schemeClr val="bg1"/>
                          </a:solidFill>
                          <a:effectLst/>
                          <a:latin typeface="Interstate LightCondensed" panose="02000506050000020004" pitchFamily="50" charset="0"/>
                        </a:rPr>
                        <a:t>13 T/M 18</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buNone/>
                      </a:pPr>
                      <a:r>
                        <a:rPr lang="nl-NL" sz="1600" b="1" i="0" u="none" strike="noStrike" dirty="0">
                          <a:solidFill>
                            <a:schemeClr val="bg1"/>
                          </a:solidFill>
                          <a:effectLst/>
                          <a:latin typeface="Interstate LightCondensed" panose="02000506050000020004" pitchFamily="50" charset="0"/>
                        </a:rPr>
                        <a:t>19 T/M 25</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buNone/>
                      </a:pPr>
                      <a:r>
                        <a:rPr lang="nl-NL" sz="1600" b="1" i="0" u="none" strike="noStrike" dirty="0">
                          <a:solidFill>
                            <a:schemeClr val="bg1"/>
                          </a:solidFill>
                          <a:effectLst/>
                          <a:latin typeface="Interstate LightCondensed" panose="02000506050000020004" pitchFamily="50" charset="0"/>
                        </a:rPr>
                        <a:t>26 T/M 35</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buNone/>
                      </a:pPr>
                      <a:r>
                        <a:rPr lang="nl-NL" sz="1600" b="1" i="0" u="none" strike="noStrike" dirty="0">
                          <a:solidFill>
                            <a:schemeClr val="bg1"/>
                          </a:solidFill>
                          <a:effectLst/>
                          <a:latin typeface="Interstate LightCondensed" panose="02000506050000020004" pitchFamily="50" charset="0"/>
                        </a:rPr>
                        <a:t>36 T/M 45</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buNone/>
                      </a:pPr>
                      <a:r>
                        <a:rPr lang="nl-NL" sz="1600" b="1" i="0" u="none" strike="noStrike" dirty="0">
                          <a:solidFill>
                            <a:schemeClr val="bg1"/>
                          </a:solidFill>
                          <a:effectLst/>
                          <a:latin typeface="Interstate LightCondensed" panose="02000506050000020004" pitchFamily="50" charset="0"/>
                        </a:rPr>
                        <a:t>46 EN OUDER</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b">
                        <a:buNone/>
                      </a:pPr>
                      <a:r>
                        <a:rPr lang="nl-NL" sz="1600" b="1" i="0" u="none" strike="noStrike" dirty="0">
                          <a:solidFill>
                            <a:schemeClr val="bg1"/>
                          </a:solidFill>
                          <a:effectLst/>
                          <a:latin typeface="Interstate LightCondensed" panose="02000506050000020004" pitchFamily="50" charset="0"/>
                        </a:rPr>
                        <a:t>EINDTOTAAL</a:t>
                      </a:r>
                    </a:p>
                  </a:txBody>
                  <a:tcPr marL="6465" marR="6465" marT="6465"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686978724"/>
                  </a:ext>
                </a:extLst>
              </a:tr>
              <a:tr h="208015">
                <a:tc>
                  <a:txBody>
                    <a:bodyPr/>
                    <a:lstStyle/>
                    <a:p>
                      <a:pPr algn="l" fontAlgn="b">
                        <a:buNone/>
                      </a:pPr>
                      <a:r>
                        <a:rPr lang="nl-NL" sz="1400" b="0" i="0" u="none" strike="noStrike" dirty="0">
                          <a:solidFill>
                            <a:schemeClr val="bg1"/>
                          </a:solidFill>
                          <a:effectLst/>
                          <a:latin typeface="+mn-lt"/>
                        </a:rPr>
                        <a:t>Vanwege mijn team</a:t>
                      </a:r>
                    </a:p>
                  </a:txBody>
                  <a:tcPr marL="6465" marR="6465" marT="646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27%</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1" i="0" u="none" strike="noStrike" dirty="0">
                          <a:solidFill>
                            <a:schemeClr val="bg1"/>
                          </a:solidFill>
                          <a:effectLst/>
                          <a:latin typeface="+mn-lt"/>
                        </a:rPr>
                        <a:t>35%</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r" fontAlgn="b">
                        <a:buNone/>
                      </a:pPr>
                      <a:r>
                        <a:rPr lang="nl-NL" sz="1400" b="0" i="0" u="none" strike="noStrike" dirty="0">
                          <a:solidFill>
                            <a:schemeClr val="bg1"/>
                          </a:solidFill>
                          <a:effectLst/>
                          <a:latin typeface="+mn-lt"/>
                        </a:rPr>
                        <a:t>25%</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18%</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19%</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13%</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1" i="0" u="none" strike="noStrike" dirty="0">
                          <a:solidFill>
                            <a:schemeClr val="bg1"/>
                          </a:solidFill>
                          <a:effectLst/>
                          <a:latin typeface="+mn-lt"/>
                        </a:rPr>
                        <a:t>25%</a:t>
                      </a:r>
                    </a:p>
                  </a:txBody>
                  <a:tcPr marL="6465" marR="6465" marT="6465"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474574672"/>
                  </a:ext>
                </a:extLst>
              </a:tr>
              <a:tr h="228951">
                <a:tc>
                  <a:txBody>
                    <a:bodyPr/>
                    <a:lstStyle/>
                    <a:p>
                      <a:pPr algn="l" fontAlgn="b">
                        <a:buNone/>
                      </a:pPr>
                      <a:r>
                        <a:rPr lang="nl-NL" sz="1400" b="0" i="0" u="none" strike="noStrike" dirty="0">
                          <a:solidFill>
                            <a:schemeClr val="bg1"/>
                          </a:solidFill>
                          <a:effectLst/>
                          <a:latin typeface="+mn-lt"/>
                        </a:rPr>
                        <a:t>Omdat hockey te veel (vrije) tijd in beslag nam</a:t>
                      </a:r>
                    </a:p>
                  </a:txBody>
                  <a:tcPr marL="6465" marR="6465" marT="646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10%</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14%</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1" i="0" u="none" strike="noStrike" dirty="0">
                          <a:solidFill>
                            <a:schemeClr val="bg1"/>
                          </a:solidFill>
                          <a:effectLst/>
                          <a:latin typeface="+mn-lt"/>
                        </a:rPr>
                        <a:t>27%</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r" fontAlgn="b">
                        <a:buNone/>
                      </a:pPr>
                      <a:r>
                        <a:rPr lang="nl-NL" sz="1400" b="1" i="0" u="none" strike="noStrike" dirty="0">
                          <a:solidFill>
                            <a:schemeClr val="bg1"/>
                          </a:solidFill>
                          <a:effectLst/>
                          <a:latin typeface="+mn-lt"/>
                        </a:rPr>
                        <a:t>34%</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r" fontAlgn="b">
                        <a:buNone/>
                      </a:pPr>
                      <a:r>
                        <a:rPr lang="nl-NL" sz="1400" b="1" i="0" u="none" strike="noStrike" dirty="0">
                          <a:solidFill>
                            <a:schemeClr val="bg1"/>
                          </a:solidFill>
                          <a:effectLst/>
                          <a:latin typeface="+mn-lt"/>
                        </a:rPr>
                        <a:t>21%</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r" fontAlgn="b">
                        <a:buNone/>
                      </a:pPr>
                      <a:r>
                        <a:rPr lang="nl-NL" sz="1400" b="0" i="0" u="none" strike="noStrike" dirty="0">
                          <a:solidFill>
                            <a:schemeClr val="bg1"/>
                          </a:solidFill>
                          <a:effectLst/>
                          <a:latin typeface="+mn-lt"/>
                        </a:rPr>
                        <a:t>11%</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18%</a:t>
                      </a:r>
                    </a:p>
                  </a:txBody>
                  <a:tcPr marL="6465" marR="6465" marT="6465"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09024931"/>
                  </a:ext>
                </a:extLst>
              </a:tr>
              <a:tr h="228951">
                <a:tc>
                  <a:txBody>
                    <a:bodyPr/>
                    <a:lstStyle/>
                    <a:p>
                      <a:pPr algn="l" fontAlgn="b">
                        <a:buNone/>
                      </a:pPr>
                      <a:r>
                        <a:rPr lang="nl-NL" sz="1400" b="0" i="0" u="none" strike="noStrike" dirty="0">
                          <a:solidFill>
                            <a:schemeClr val="bg1"/>
                          </a:solidFill>
                          <a:effectLst/>
                          <a:latin typeface="+mn-lt"/>
                        </a:rPr>
                        <a:t>Omdat ik heb gekozen voor een andere sport/hobby</a:t>
                      </a:r>
                    </a:p>
                  </a:txBody>
                  <a:tcPr marL="6465" marR="6465" marT="646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1" i="0" u="none" strike="noStrike" dirty="0">
                          <a:solidFill>
                            <a:schemeClr val="bg1"/>
                          </a:solidFill>
                          <a:effectLst/>
                          <a:latin typeface="+mn-lt"/>
                        </a:rPr>
                        <a:t>34%</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r" fontAlgn="b">
                        <a:buNone/>
                      </a:pPr>
                      <a:r>
                        <a:rPr lang="nl-NL" sz="1400" b="0" i="0" u="none" strike="noStrike" dirty="0">
                          <a:solidFill>
                            <a:schemeClr val="bg1"/>
                          </a:solidFill>
                          <a:effectLst/>
                          <a:latin typeface="+mn-lt"/>
                        </a:rPr>
                        <a:t>13%</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8%</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14%</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14%</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13%</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a:solidFill>
                            <a:schemeClr val="bg1"/>
                          </a:solidFill>
                          <a:effectLst/>
                          <a:latin typeface="+mn-lt"/>
                        </a:rPr>
                        <a:t>17%</a:t>
                      </a:r>
                    </a:p>
                  </a:txBody>
                  <a:tcPr marL="6465" marR="6465" marT="6465"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8220149"/>
                  </a:ext>
                </a:extLst>
              </a:tr>
              <a:tr h="228951">
                <a:tc>
                  <a:txBody>
                    <a:bodyPr/>
                    <a:lstStyle/>
                    <a:p>
                      <a:pPr algn="l" fontAlgn="b">
                        <a:buNone/>
                      </a:pPr>
                      <a:r>
                        <a:rPr lang="nl-NL" sz="1400" b="0" i="0" u="none" strike="noStrike" dirty="0">
                          <a:solidFill>
                            <a:schemeClr val="bg1"/>
                          </a:solidFill>
                          <a:effectLst/>
                          <a:latin typeface="+mn-lt"/>
                        </a:rPr>
                        <a:t>Omdat ik het spelletje niet meer leuk vond</a:t>
                      </a:r>
                    </a:p>
                  </a:txBody>
                  <a:tcPr marL="6465" marR="6465" marT="646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1" i="0" u="none" strike="noStrike" dirty="0">
                          <a:solidFill>
                            <a:schemeClr val="bg1"/>
                          </a:solidFill>
                          <a:effectLst/>
                          <a:latin typeface="+mn-lt"/>
                        </a:rPr>
                        <a:t>32%</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r" fontAlgn="b">
                        <a:buNone/>
                      </a:pPr>
                      <a:r>
                        <a:rPr lang="nl-NL" sz="1400" b="0" i="0" u="none" strike="noStrike" dirty="0">
                          <a:solidFill>
                            <a:schemeClr val="bg1"/>
                          </a:solidFill>
                          <a:effectLst/>
                          <a:latin typeface="+mn-lt"/>
                        </a:rPr>
                        <a:t>12%</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7%</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7%</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6%</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4%</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14%</a:t>
                      </a:r>
                    </a:p>
                  </a:txBody>
                  <a:tcPr marL="6465" marR="6465" marT="6465"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12661862"/>
                  </a:ext>
                </a:extLst>
              </a:tr>
              <a:tr h="228951">
                <a:tc>
                  <a:txBody>
                    <a:bodyPr/>
                    <a:lstStyle/>
                    <a:p>
                      <a:pPr algn="l" fontAlgn="b">
                        <a:buNone/>
                      </a:pPr>
                      <a:r>
                        <a:rPr lang="nl-NL" sz="1400" b="0" i="0" u="none" strike="noStrike" dirty="0">
                          <a:solidFill>
                            <a:schemeClr val="bg1"/>
                          </a:solidFill>
                          <a:effectLst/>
                          <a:latin typeface="+mn-lt"/>
                        </a:rPr>
                        <a:t>Omdat ik me niet meer thuis voelde in de sport of op de vereniging</a:t>
                      </a:r>
                    </a:p>
                  </a:txBody>
                  <a:tcPr marL="6465" marR="6465" marT="646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17%</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12%</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8%</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5%</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4%</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5%</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10%</a:t>
                      </a:r>
                    </a:p>
                  </a:txBody>
                  <a:tcPr marL="6465" marR="6465" marT="6465"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59654991"/>
                  </a:ext>
                </a:extLst>
              </a:tr>
              <a:tr h="408927">
                <a:tc>
                  <a:txBody>
                    <a:bodyPr/>
                    <a:lstStyle/>
                    <a:p>
                      <a:pPr algn="l" fontAlgn="b">
                        <a:buNone/>
                      </a:pPr>
                      <a:r>
                        <a:rPr lang="nl-NL" sz="1400" b="0" i="0" u="none" strike="noStrike" dirty="0">
                          <a:solidFill>
                            <a:schemeClr val="bg1"/>
                          </a:solidFill>
                          <a:effectLst/>
                          <a:latin typeface="+mn-lt"/>
                        </a:rPr>
                        <a:t>Omdat ik niet zelf kan bepalen op welk tijdstip ik hockey / omdat de wedstrijden altijd op een andere tijd gespeeld worden.</a:t>
                      </a:r>
                    </a:p>
                  </a:txBody>
                  <a:tcPr marL="6465" marR="6465" marT="6465"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3%</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7%</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buNone/>
                      </a:pPr>
                      <a:r>
                        <a:rPr lang="nl-NL" sz="1400" b="1" i="0" u="none" strike="noStrike" dirty="0">
                          <a:solidFill>
                            <a:schemeClr val="bg1"/>
                          </a:solidFill>
                          <a:effectLst/>
                          <a:latin typeface="+mn-lt"/>
                        </a:rPr>
                        <a:t>14%</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r" fontAlgn="b">
                        <a:buNone/>
                      </a:pPr>
                      <a:r>
                        <a:rPr lang="nl-NL" sz="1400" b="1" i="0" u="none" strike="noStrike" dirty="0">
                          <a:solidFill>
                            <a:schemeClr val="bg1"/>
                          </a:solidFill>
                          <a:effectLst/>
                          <a:latin typeface="+mn-lt"/>
                        </a:rPr>
                        <a:t>18%</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r" fontAlgn="b">
                        <a:buNone/>
                      </a:pPr>
                      <a:r>
                        <a:rPr lang="nl-NL" sz="1400" b="0" i="0" u="none" strike="noStrike" dirty="0">
                          <a:solidFill>
                            <a:schemeClr val="bg1"/>
                          </a:solidFill>
                          <a:effectLst/>
                          <a:latin typeface="+mn-lt"/>
                        </a:rPr>
                        <a:t>9%</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5%</a:t>
                      </a:r>
                    </a:p>
                  </a:txBody>
                  <a:tcPr marL="6465" marR="6465" marT="6465"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fontAlgn="b">
                        <a:buNone/>
                      </a:pPr>
                      <a:r>
                        <a:rPr lang="nl-NL" sz="1400" b="0" i="0" u="none" strike="noStrike" dirty="0">
                          <a:solidFill>
                            <a:schemeClr val="bg1"/>
                          </a:solidFill>
                          <a:effectLst/>
                          <a:latin typeface="+mn-lt"/>
                        </a:rPr>
                        <a:t>8%</a:t>
                      </a:r>
                    </a:p>
                  </a:txBody>
                  <a:tcPr marL="6465" marR="6465" marT="6465"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76080085"/>
                  </a:ext>
                </a:extLst>
              </a:tr>
            </a:tbl>
          </a:graphicData>
        </a:graphic>
      </p:graphicFrame>
    </p:spTree>
    <p:extLst>
      <p:ext uri="{BB962C8B-B14F-4D97-AF65-F5344CB8AC3E}">
        <p14:creationId xmlns:p14="http://schemas.microsoft.com/office/powerpoint/2010/main" val="2564313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134FA-10BF-3279-6F57-0BBD025C2A74}"/>
            </a:ext>
          </a:extLst>
        </p:cNvPr>
        <p:cNvGrpSpPr/>
        <p:nvPr/>
      </p:nvGrpSpPr>
      <p:grpSpPr>
        <a:xfrm>
          <a:off x="0" y="0"/>
          <a:ext cx="0" cy="0"/>
          <a:chOff x="0" y="0"/>
          <a:chExt cx="0" cy="0"/>
        </a:xfrm>
      </p:grpSpPr>
      <p:graphicFrame>
        <p:nvGraphicFramePr>
          <p:cNvPr id="4" name="Grafiek 3">
            <a:extLst>
              <a:ext uri="{FF2B5EF4-FFF2-40B4-BE49-F238E27FC236}">
                <a16:creationId xmlns:a16="http://schemas.microsoft.com/office/drawing/2014/main" id="{131AC697-0B5D-32AE-3CA7-4B12B6EC7186}"/>
              </a:ext>
            </a:extLst>
          </p:cNvPr>
          <p:cNvGraphicFramePr>
            <a:graphicFrameLocks/>
          </p:cNvGraphicFramePr>
          <p:nvPr>
            <p:extLst>
              <p:ext uri="{D42A27DB-BD31-4B8C-83A1-F6EECF244321}">
                <p14:modId xmlns:p14="http://schemas.microsoft.com/office/powerpoint/2010/main" val="2538879303"/>
              </p:ext>
            </p:extLst>
          </p:nvPr>
        </p:nvGraphicFramePr>
        <p:xfrm>
          <a:off x="2275231" y="2008651"/>
          <a:ext cx="7030532" cy="404550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el 1">
            <a:extLst>
              <a:ext uri="{FF2B5EF4-FFF2-40B4-BE49-F238E27FC236}">
                <a16:creationId xmlns:a16="http://schemas.microsoft.com/office/drawing/2014/main" id="{FBABA0D7-5220-3B18-2F70-0E341EACEED1}"/>
              </a:ext>
            </a:extLst>
          </p:cNvPr>
          <p:cNvSpPr txBox="1">
            <a:spLocks/>
          </p:cNvSpPr>
          <p:nvPr/>
        </p:nvSpPr>
        <p:spPr>
          <a:xfrm>
            <a:off x="214540" y="488264"/>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solidFill>
                  <a:schemeClr val="accent4"/>
                </a:solidFill>
              </a:rPr>
              <a:t>DOE JE EEN</a:t>
            </a:r>
          </a:p>
          <a:p>
            <a:r>
              <a:rPr lang="nl-NL" dirty="0">
                <a:solidFill>
                  <a:schemeClr val="accent4"/>
                </a:solidFill>
              </a:rPr>
              <a:t>ANDERE SPORT?</a:t>
            </a:r>
          </a:p>
        </p:txBody>
      </p:sp>
      <p:sp>
        <p:nvSpPr>
          <p:cNvPr id="7" name="Ondertitel 2">
            <a:extLst>
              <a:ext uri="{FF2B5EF4-FFF2-40B4-BE49-F238E27FC236}">
                <a16:creationId xmlns:a16="http://schemas.microsoft.com/office/drawing/2014/main" id="{B4BD0938-1366-35FA-8906-EBCD3F384E19}"/>
              </a:ext>
            </a:extLst>
          </p:cNvPr>
          <p:cNvSpPr txBox="1">
            <a:spLocks/>
          </p:cNvSpPr>
          <p:nvPr/>
        </p:nvSpPr>
        <p:spPr>
          <a:xfrm>
            <a:off x="6690051" y="240105"/>
            <a:ext cx="5287409"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sz="4000" dirty="0">
                <a:solidFill>
                  <a:schemeClr val="accent4"/>
                </a:solidFill>
                <a:latin typeface="Interstate LightCondensed" panose="02000506050000020004" pitchFamily="50" charset="0"/>
              </a:rPr>
              <a:t>TOP 15</a:t>
            </a:r>
          </a:p>
        </p:txBody>
      </p:sp>
    </p:spTree>
    <p:extLst>
      <p:ext uri="{BB962C8B-B14F-4D97-AF65-F5344CB8AC3E}">
        <p14:creationId xmlns:p14="http://schemas.microsoft.com/office/powerpoint/2010/main" val="75456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a:extLst>
              <a:ext uri="{FF2B5EF4-FFF2-40B4-BE49-F238E27FC236}">
                <a16:creationId xmlns:a16="http://schemas.microsoft.com/office/drawing/2014/main" id="{AD92FCB1-E2EA-E485-8A33-57DA55797F0E}"/>
              </a:ext>
            </a:extLst>
          </p:cNvPr>
          <p:cNvGraphicFramePr>
            <a:graphicFrameLocks/>
          </p:cNvGraphicFramePr>
          <p:nvPr>
            <p:extLst>
              <p:ext uri="{D42A27DB-BD31-4B8C-83A1-F6EECF244321}">
                <p14:modId xmlns:p14="http://schemas.microsoft.com/office/powerpoint/2010/main" val="834366653"/>
              </p:ext>
            </p:extLst>
          </p:nvPr>
        </p:nvGraphicFramePr>
        <p:xfrm>
          <a:off x="2188029" y="1861458"/>
          <a:ext cx="7543799" cy="3914692"/>
        </p:xfrm>
        <a:graphic>
          <a:graphicData uri="http://schemas.openxmlformats.org/drawingml/2006/chart">
            <c:chart xmlns:c="http://schemas.openxmlformats.org/drawingml/2006/chart" xmlns:r="http://schemas.openxmlformats.org/officeDocument/2006/relationships" r:id="rId3"/>
          </a:graphicData>
        </a:graphic>
      </p:graphicFrame>
      <p:sp>
        <p:nvSpPr>
          <p:cNvPr id="7" name="Gebogen pijl omhoog 6">
            <a:extLst>
              <a:ext uri="{FF2B5EF4-FFF2-40B4-BE49-F238E27FC236}">
                <a16:creationId xmlns:a16="http://schemas.microsoft.com/office/drawing/2014/main" id="{30C0473C-729A-DF76-F74E-F9FD4AABF03F}"/>
              </a:ext>
            </a:extLst>
          </p:cNvPr>
          <p:cNvSpPr/>
          <p:nvPr/>
        </p:nvSpPr>
        <p:spPr>
          <a:xfrm>
            <a:off x="2460172" y="5910942"/>
            <a:ext cx="2079171" cy="763279"/>
          </a:xfrm>
          <a:prstGeom prst="bentUpArrow">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3" name="Titel 1">
            <a:extLst>
              <a:ext uri="{FF2B5EF4-FFF2-40B4-BE49-F238E27FC236}">
                <a16:creationId xmlns:a16="http://schemas.microsoft.com/office/drawing/2014/main" id="{F9C15338-F75D-9B97-0AB8-3F75DFA5F253}"/>
              </a:ext>
            </a:extLst>
          </p:cNvPr>
          <p:cNvSpPr txBox="1">
            <a:spLocks/>
          </p:cNvSpPr>
          <p:nvPr/>
        </p:nvSpPr>
        <p:spPr>
          <a:xfrm>
            <a:off x="214540" y="488264"/>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solidFill>
                  <a:schemeClr val="accent4"/>
                </a:solidFill>
              </a:rPr>
              <a:t>IK DOE GEEN ANDERE</a:t>
            </a:r>
          </a:p>
          <a:p>
            <a:r>
              <a:rPr lang="nl-NL" dirty="0">
                <a:solidFill>
                  <a:schemeClr val="accent4"/>
                </a:solidFill>
              </a:rPr>
              <a:t>SPORT</a:t>
            </a:r>
          </a:p>
        </p:txBody>
      </p:sp>
      <p:sp>
        <p:nvSpPr>
          <p:cNvPr id="6" name="Ondertitel 2">
            <a:extLst>
              <a:ext uri="{FF2B5EF4-FFF2-40B4-BE49-F238E27FC236}">
                <a16:creationId xmlns:a16="http://schemas.microsoft.com/office/drawing/2014/main" id="{8FB8B480-4652-6316-0368-18F3F7B441E8}"/>
              </a:ext>
            </a:extLst>
          </p:cNvPr>
          <p:cNvSpPr txBox="1">
            <a:spLocks/>
          </p:cNvSpPr>
          <p:nvPr/>
        </p:nvSpPr>
        <p:spPr>
          <a:xfrm>
            <a:off x="6690051" y="240105"/>
            <a:ext cx="5287409"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sz="4000" dirty="0">
                <a:solidFill>
                  <a:schemeClr val="accent4"/>
                </a:solidFill>
                <a:latin typeface="Interstate LightCondensed" panose="02000506050000020004" pitchFamily="50" charset="0"/>
              </a:rPr>
              <a:t>PER LEEFTIJD</a:t>
            </a:r>
          </a:p>
        </p:txBody>
      </p:sp>
    </p:spTree>
    <p:extLst>
      <p:ext uri="{BB962C8B-B14F-4D97-AF65-F5344CB8AC3E}">
        <p14:creationId xmlns:p14="http://schemas.microsoft.com/office/powerpoint/2010/main" val="1579797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71D70-DDBB-AC46-694E-1AE2225E4D18}"/>
            </a:ext>
          </a:extLst>
        </p:cNvPr>
        <p:cNvGrpSpPr/>
        <p:nvPr/>
      </p:nvGrpSpPr>
      <p:grpSpPr>
        <a:xfrm>
          <a:off x="0" y="0"/>
          <a:ext cx="0" cy="0"/>
          <a:chOff x="0" y="0"/>
          <a:chExt cx="0" cy="0"/>
        </a:xfrm>
      </p:grpSpPr>
      <p:graphicFrame>
        <p:nvGraphicFramePr>
          <p:cNvPr id="3" name="Grafiek 2">
            <a:extLst>
              <a:ext uri="{FF2B5EF4-FFF2-40B4-BE49-F238E27FC236}">
                <a16:creationId xmlns:a16="http://schemas.microsoft.com/office/drawing/2014/main" id="{ACA08C89-6D9B-291C-879B-21E662E43431}"/>
              </a:ext>
            </a:extLst>
          </p:cNvPr>
          <p:cNvGraphicFramePr>
            <a:graphicFrameLocks/>
          </p:cNvGraphicFramePr>
          <p:nvPr>
            <p:extLst>
              <p:ext uri="{D42A27DB-BD31-4B8C-83A1-F6EECF244321}">
                <p14:modId xmlns:p14="http://schemas.microsoft.com/office/powerpoint/2010/main" val="1907361677"/>
              </p:ext>
            </p:extLst>
          </p:nvPr>
        </p:nvGraphicFramePr>
        <p:xfrm>
          <a:off x="195943" y="1616528"/>
          <a:ext cx="5921829" cy="40331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fiek 3">
            <a:extLst>
              <a:ext uri="{FF2B5EF4-FFF2-40B4-BE49-F238E27FC236}">
                <a16:creationId xmlns:a16="http://schemas.microsoft.com/office/drawing/2014/main" id="{5764BDF4-AE1C-67F7-FFCA-6A1B8081AB37}"/>
              </a:ext>
            </a:extLst>
          </p:cNvPr>
          <p:cNvGraphicFramePr>
            <a:graphicFrameLocks/>
          </p:cNvGraphicFramePr>
          <p:nvPr>
            <p:extLst>
              <p:ext uri="{D42A27DB-BD31-4B8C-83A1-F6EECF244321}">
                <p14:modId xmlns:p14="http://schemas.microsoft.com/office/powerpoint/2010/main" val="1321302997"/>
              </p:ext>
            </p:extLst>
          </p:nvPr>
        </p:nvGraphicFramePr>
        <p:xfrm>
          <a:off x="6547757" y="1478533"/>
          <a:ext cx="5448300" cy="417115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el 1">
            <a:extLst>
              <a:ext uri="{FF2B5EF4-FFF2-40B4-BE49-F238E27FC236}">
                <a16:creationId xmlns:a16="http://schemas.microsoft.com/office/drawing/2014/main" id="{63CC9A18-3510-5F89-CC30-A18DDEA61643}"/>
              </a:ext>
            </a:extLst>
          </p:cNvPr>
          <p:cNvSpPr txBox="1">
            <a:spLocks/>
          </p:cNvSpPr>
          <p:nvPr/>
        </p:nvSpPr>
        <p:spPr>
          <a:xfrm>
            <a:off x="195943" y="217677"/>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solidFill>
                  <a:schemeClr val="tx2"/>
                </a:solidFill>
              </a:rPr>
              <a:t>DE TOEKOMST</a:t>
            </a:r>
          </a:p>
        </p:txBody>
      </p:sp>
    </p:spTree>
    <p:extLst>
      <p:ext uri="{BB962C8B-B14F-4D97-AF65-F5344CB8AC3E}">
        <p14:creationId xmlns:p14="http://schemas.microsoft.com/office/powerpoint/2010/main" val="392117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B373-4F49-7644-3221-C85518D9B9CC}"/>
            </a:ext>
          </a:extLst>
        </p:cNvPr>
        <p:cNvGrpSpPr/>
        <p:nvPr/>
      </p:nvGrpSpPr>
      <p:grpSpPr>
        <a:xfrm>
          <a:off x="0" y="0"/>
          <a:ext cx="0" cy="0"/>
          <a:chOff x="0" y="0"/>
          <a:chExt cx="0" cy="0"/>
        </a:xfrm>
      </p:grpSpPr>
      <p:graphicFrame>
        <p:nvGraphicFramePr>
          <p:cNvPr id="4" name="Grafiek 3">
            <a:extLst>
              <a:ext uri="{FF2B5EF4-FFF2-40B4-BE49-F238E27FC236}">
                <a16:creationId xmlns:a16="http://schemas.microsoft.com/office/drawing/2014/main" id="{D699CD78-23A9-38BA-14C4-261FB4074B14}"/>
              </a:ext>
            </a:extLst>
          </p:cNvPr>
          <p:cNvGraphicFramePr>
            <a:graphicFrameLocks/>
          </p:cNvGraphicFramePr>
          <p:nvPr>
            <p:extLst>
              <p:ext uri="{D42A27DB-BD31-4B8C-83A1-F6EECF244321}">
                <p14:modId xmlns:p14="http://schemas.microsoft.com/office/powerpoint/2010/main" val="742629609"/>
              </p:ext>
            </p:extLst>
          </p:nvPr>
        </p:nvGraphicFramePr>
        <p:xfrm>
          <a:off x="2121028" y="1377121"/>
          <a:ext cx="7726134" cy="457517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el 1">
            <a:extLst>
              <a:ext uri="{FF2B5EF4-FFF2-40B4-BE49-F238E27FC236}">
                <a16:creationId xmlns:a16="http://schemas.microsoft.com/office/drawing/2014/main" id="{DDA99682-400D-DF0A-7A0A-D432CE22FD22}"/>
              </a:ext>
            </a:extLst>
          </p:cNvPr>
          <p:cNvSpPr txBox="1">
            <a:spLocks/>
          </p:cNvSpPr>
          <p:nvPr/>
        </p:nvSpPr>
        <p:spPr>
          <a:xfrm>
            <a:off x="195943" y="217677"/>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solidFill>
                  <a:schemeClr val="tx2"/>
                </a:solidFill>
              </a:rPr>
              <a:t>HOCKEYVORM BIJ TERUGKEER</a:t>
            </a:r>
          </a:p>
        </p:txBody>
      </p:sp>
    </p:spTree>
    <p:extLst>
      <p:ext uri="{BB962C8B-B14F-4D97-AF65-F5344CB8AC3E}">
        <p14:creationId xmlns:p14="http://schemas.microsoft.com/office/powerpoint/2010/main" val="2312409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ED2BB-4EAB-DBA9-8690-D1AA24DD3FF3}"/>
              </a:ext>
            </a:extLst>
          </p:cNvPr>
          <p:cNvSpPr>
            <a:spLocks noGrp="1"/>
          </p:cNvSpPr>
          <p:nvPr>
            <p:ph type="ctrTitle"/>
          </p:nvPr>
        </p:nvSpPr>
        <p:spPr>
          <a:xfrm>
            <a:off x="5873416" y="838926"/>
            <a:ext cx="6143523" cy="891699"/>
          </a:xfrm>
        </p:spPr>
        <p:txBody>
          <a:bodyPr/>
          <a:lstStyle/>
          <a:p>
            <a:r>
              <a:rPr lang="nl-NL" dirty="0"/>
              <a:t>MEER WETEN?</a:t>
            </a:r>
          </a:p>
        </p:txBody>
      </p:sp>
      <p:pic>
        <p:nvPicPr>
          <p:cNvPr id="10" name="Tijdelijke aanduiding voor afbeelding 9" descr="Afbeelding met persoon, person, kleding, Menselijk gezicht&#10;&#10;Door AI gegenereerde inhoud is mogelijk onjuist.">
            <a:extLst>
              <a:ext uri="{FF2B5EF4-FFF2-40B4-BE49-F238E27FC236}">
                <a16:creationId xmlns:a16="http://schemas.microsoft.com/office/drawing/2014/main" id="{4E8B19EE-AB9D-E9D2-F96A-A46D174BEB73}"/>
              </a:ext>
            </a:extLst>
          </p:cNvPr>
          <p:cNvPicPr>
            <a:picLocks noGrp="1" noChangeAspect="1"/>
          </p:cNvPicPr>
          <p:nvPr>
            <p:ph type="pic" idx="10"/>
          </p:nvPr>
        </p:nvPicPr>
        <p:blipFill>
          <a:blip r:embed="rId2">
            <a:extLst>
              <a:ext uri="{28A0092B-C50C-407E-A947-70E740481C1C}">
                <a14:useLocalDpi xmlns:a14="http://schemas.microsoft.com/office/drawing/2010/main" val="0"/>
              </a:ext>
            </a:extLst>
          </a:blip>
          <a:srcRect l="20024" r="20024"/>
          <a:stretch>
            <a:fillRect/>
          </a:stretch>
        </p:blipFill>
        <p:spPr/>
      </p:pic>
      <p:sp>
        <p:nvSpPr>
          <p:cNvPr id="4" name="Ondertitel 2">
            <a:extLst>
              <a:ext uri="{FF2B5EF4-FFF2-40B4-BE49-F238E27FC236}">
                <a16:creationId xmlns:a16="http://schemas.microsoft.com/office/drawing/2014/main" id="{2A60F045-11BC-5C8D-B10A-375CDDFC5291}"/>
              </a:ext>
            </a:extLst>
          </p:cNvPr>
          <p:cNvSpPr txBox="1">
            <a:spLocks/>
          </p:cNvSpPr>
          <p:nvPr/>
        </p:nvSpPr>
        <p:spPr>
          <a:xfrm>
            <a:off x="5812456" y="1959849"/>
            <a:ext cx="5287409" cy="3106673"/>
          </a:xfrm>
          <a:prstGeom prst="rect">
            <a:avLst/>
          </a:prstGeom>
        </p:spPr>
        <p:txBody>
          <a:bodyPr vert="horz" lIns="91440" tIns="45720" rIns="91440" bIns="45720" rtlCol="0">
            <a:normAutofit/>
          </a:bodyPr>
          <a:lstStyle>
            <a:lvl1pPr marL="0" indent="0" algn="l" defTabSz="914400" rtl="0" eaLnBrk="1" latinLnBrk="0" hangingPunct="1">
              <a:lnSpc>
                <a:spcPct val="70000"/>
              </a:lnSpc>
              <a:spcBef>
                <a:spcPts val="1000"/>
              </a:spcBef>
              <a:buFont typeface="Arial" panose="020B0604020202020204" pitchFamily="34" charset="0"/>
              <a:buNone/>
              <a:defRPr sz="2400" kern="1200">
                <a:solidFill>
                  <a:schemeClr val="accent6">
                    <a:lumMod val="10000"/>
                  </a:schemeClr>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l-NL" dirty="0"/>
              <a:t>KIJK OP KNHB.NL/ONDERZOEK</a:t>
            </a:r>
          </a:p>
          <a:p>
            <a:pPr marL="342900" indent="-342900">
              <a:buFont typeface="Arial" panose="020B0604020202020204" pitchFamily="34" charset="0"/>
              <a:buChar char="•"/>
            </a:pPr>
            <a:r>
              <a:rPr lang="nl-NL" dirty="0"/>
              <a:t>HIER VIND JE EEN FACTSHEET EN EEN MEER UITGEBREIDE SAMENVATTING VAN HET ONDERZOEK</a:t>
            </a:r>
          </a:p>
          <a:p>
            <a:pPr marL="342900" indent="-342900">
              <a:buFont typeface="Arial" panose="020B0604020202020204" pitchFamily="34" charset="0"/>
              <a:buChar char="•"/>
            </a:pPr>
            <a:r>
              <a:rPr lang="nl-NL" dirty="0"/>
              <a:t>OF NEEM CONTACT OP MET ÉÉN VAN ONZE VERENIGINGSADVISEURS VIA </a:t>
            </a:r>
            <a:r>
              <a:rPr lang="nl-NL" dirty="0">
                <a:solidFill>
                  <a:schemeClr val="tx1"/>
                </a:solidFill>
              </a:rPr>
              <a:t>VERENIGINGSADVIES@KNHB.NL</a:t>
            </a:r>
          </a:p>
        </p:txBody>
      </p:sp>
      <p:sp>
        <p:nvSpPr>
          <p:cNvPr id="7" name="Rechthoek 6">
            <a:extLst>
              <a:ext uri="{FF2B5EF4-FFF2-40B4-BE49-F238E27FC236}">
                <a16:creationId xmlns:a16="http://schemas.microsoft.com/office/drawing/2014/main" id="{EDB28C0E-9640-9821-DA5A-000C910AEB61}"/>
              </a:ext>
            </a:extLst>
          </p:cNvPr>
          <p:cNvSpPr/>
          <p:nvPr/>
        </p:nvSpPr>
        <p:spPr>
          <a:xfrm>
            <a:off x="45622" y="6126480"/>
            <a:ext cx="5379818" cy="59436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A9DF5AFF-8C6C-5920-13A3-AF1A3F8D2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02" y="6187445"/>
            <a:ext cx="5608214" cy="441150"/>
          </a:xfrm>
          <a:prstGeom prst="rect">
            <a:avLst/>
          </a:prstGeom>
        </p:spPr>
      </p:pic>
    </p:spTree>
    <p:extLst>
      <p:ext uri="{BB962C8B-B14F-4D97-AF65-F5344CB8AC3E}">
        <p14:creationId xmlns:p14="http://schemas.microsoft.com/office/powerpoint/2010/main" val="2184975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78B74-4E7F-D951-7E4B-0B8078A1C18F}"/>
              </a:ext>
            </a:extLst>
          </p:cNvPr>
          <p:cNvSpPr>
            <a:spLocks noGrp="1"/>
          </p:cNvSpPr>
          <p:nvPr>
            <p:ph type="ctrTitle"/>
          </p:nvPr>
        </p:nvSpPr>
        <p:spPr>
          <a:xfrm>
            <a:off x="5732044" y="392412"/>
            <a:ext cx="6143523" cy="891699"/>
          </a:xfrm>
        </p:spPr>
        <p:txBody>
          <a:bodyPr/>
          <a:lstStyle/>
          <a:p>
            <a:r>
              <a:rPr lang="nl-NL" dirty="0">
                <a:solidFill>
                  <a:schemeClr val="tx1"/>
                </a:solidFill>
              </a:rPr>
              <a:t>INHOUDSOPGAVE</a:t>
            </a:r>
          </a:p>
        </p:txBody>
      </p:sp>
      <p:sp>
        <p:nvSpPr>
          <p:cNvPr id="3" name="Ondertitel 2">
            <a:extLst>
              <a:ext uri="{FF2B5EF4-FFF2-40B4-BE49-F238E27FC236}">
                <a16:creationId xmlns:a16="http://schemas.microsoft.com/office/drawing/2014/main" id="{84845D51-BE83-F502-5E0C-CF598332614F}"/>
              </a:ext>
            </a:extLst>
          </p:cNvPr>
          <p:cNvSpPr>
            <a:spLocks noGrp="1"/>
          </p:cNvSpPr>
          <p:nvPr>
            <p:ph type="subTitle" idx="1"/>
          </p:nvPr>
        </p:nvSpPr>
        <p:spPr>
          <a:xfrm>
            <a:off x="5732043" y="2967857"/>
            <a:ext cx="5287409" cy="1655762"/>
          </a:xfrm>
        </p:spPr>
        <p:txBody>
          <a:bodyPr/>
          <a:lstStyle/>
          <a:p>
            <a:pPr marL="342900" indent="-342900">
              <a:buFont typeface="Arial" panose="020B0604020202020204" pitchFamily="34" charset="0"/>
              <a:buChar char="•"/>
            </a:pPr>
            <a:r>
              <a:rPr lang="nl-NL" dirty="0"/>
              <a:t>KORTE UPDATE LEDENCIJFERS</a:t>
            </a:r>
          </a:p>
          <a:p>
            <a:pPr marL="342900" indent="-342900">
              <a:buFont typeface="Arial" panose="020B0604020202020204" pitchFamily="34" charset="0"/>
              <a:buChar char="•"/>
            </a:pPr>
            <a:r>
              <a:rPr lang="nl-NL" dirty="0"/>
              <a:t>SAMENVATTING UITSTROOMONDERZOEK</a:t>
            </a:r>
          </a:p>
        </p:txBody>
      </p:sp>
      <p:pic>
        <p:nvPicPr>
          <p:cNvPr id="8" name="Tijdelijke aanduiding voor afbeelding 7" descr="Afbeelding met Menselijk gezicht, rit, pretpark, Pretparkattractie&#10;&#10;Door AI gegenereerde inhoud is mogelijk onjuist.">
            <a:extLst>
              <a:ext uri="{FF2B5EF4-FFF2-40B4-BE49-F238E27FC236}">
                <a16:creationId xmlns:a16="http://schemas.microsoft.com/office/drawing/2014/main" id="{91DC65FF-7EED-BC4A-0B67-CB46F3B70A90}"/>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l="20725" r="20725"/>
          <a:stretch>
            <a:fillRect/>
          </a:stretch>
        </p:blipFill>
        <p:spPr/>
      </p:pic>
      <p:sp>
        <p:nvSpPr>
          <p:cNvPr id="4" name="Rechthoek 3">
            <a:extLst>
              <a:ext uri="{FF2B5EF4-FFF2-40B4-BE49-F238E27FC236}">
                <a16:creationId xmlns:a16="http://schemas.microsoft.com/office/drawing/2014/main" id="{0C50E9DF-06E2-4DEB-96F6-198C711096DF}"/>
              </a:ext>
            </a:extLst>
          </p:cNvPr>
          <p:cNvSpPr/>
          <p:nvPr/>
        </p:nvSpPr>
        <p:spPr>
          <a:xfrm>
            <a:off x="45622" y="6126480"/>
            <a:ext cx="5379818" cy="59436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6B6CBCB5-BD59-4E9F-B411-DCBBA3404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202" y="6187445"/>
            <a:ext cx="5608214" cy="441150"/>
          </a:xfrm>
          <a:prstGeom prst="rect">
            <a:avLst/>
          </a:prstGeom>
        </p:spPr>
      </p:pic>
    </p:spTree>
    <p:extLst>
      <p:ext uri="{BB962C8B-B14F-4D97-AF65-F5344CB8AC3E}">
        <p14:creationId xmlns:p14="http://schemas.microsoft.com/office/powerpoint/2010/main" val="3801123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EF0B0-7DD2-74C0-EB0D-9E95DE6549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1CBF0D-47CF-DBA2-9A54-C4A32F20554E}"/>
              </a:ext>
            </a:extLst>
          </p:cNvPr>
          <p:cNvSpPr>
            <a:spLocks noGrp="1"/>
          </p:cNvSpPr>
          <p:nvPr>
            <p:ph type="title"/>
          </p:nvPr>
        </p:nvSpPr>
        <p:spPr>
          <a:xfrm>
            <a:off x="279858" y="289249"/>
            <a:ext cx="10515600" cy="1760138"/>
          </a:xfrm>
        </p:spPr>
        <p:txBody>
          <a:bodyPr>
            <a:normAutofit/>
          </a:bodyPr>
          <a:lstStyle/>
          <a:p>
            <a:r>
              <a:rPr lang="nl-NL" dirty="0"/>
              <a:t>LEDENCIJFERS</a:t>
            </a:r>
          </a:p>
        </p:txBody>
      </p:sp>
      <p:pic>
        <p:nvPicPr>
          <p:cNvPr id="12" name="Tijdelijke aanduiding voor afbeelding 11">
            <a:extLst>
              <a:ext uri="{FF2B5EF4-FFF2-40B4-BE49-F238E27FC236}">
                <a16:creationId xmlns:a16="http://schemas.microsoft.com/office/drawing/2014/main" id="{FBB59D8B-B560-230D-79D7-7A6B34FEE35F}"/>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4997" b="23262"/>
          <a:stretch>
            <a:fillRect/>
          </a:stretch>
        </p:blipFill>
        <p:spPr>
          <a:xfrm>
            <a:off x="7258050" y="289249"/>
            <a:ext cx="4541847" cy="2169851"/>
          </a:xfrm>
        </p:spPr>
      </p:pic>
      <p:sp>
        <p:nvSpPr>
          <p:cNvPr id="3" name="Tijdelijke aanduiding voor inhoud 2">
            <a:extLst>
              <a:ext uri="{FF2B5EF4-FFF2-40B4-BE49-F238E27FC236}">
                <a16:creationId xmlns:a16="http://schemas.microsoft.com/office/drawing/2014/main" id="{91FA0EA4-EE9D-5404-413F-8BD39D2480B2}"/>
              </a:ext>
            </a:extLst>
          </p:cNvPr>
          <p:cNvSpPr>
            <a:spLocks noGrp="1"/>
          </p:cNvSpPr>
          <p:nvPr>
            <p:ph idx="1"/>
          </p:nvPr>
        </p:nvSpPr>
        <p:spPr>
          <a:xfrm>
            <a:off x="307848" y="3015234"/>
            <a:ext cx="11492049" cy="2767334"/>
          </a:xfrm>
        </p:spPr>
        <p:txBody>
          <a:bodyPr/>
          <a:lstStyle/>
          <a:p>
            <a:pPr marL="285750" indent="-285750">
              <a:lnSpc>
                <a:spcPct val="150000"/>
              </a:lnSpc>
            </a:pPr>
            <a:r>
              <a:rPr lang="nl-NL" dirty="0"/>
              <a:t>We zien een stijging in de ledencijfers ten opzichte van vorig jaar. V</a:t>
            </a:r>
            <a:r>
              <a:rPr lang="nl-NL" dirty="0">
                <a:sym typeface="Wingdings" pitchFamily="2" charset="2"/>
              </a:rPr>
              <a:t>erenigingen aan de slag zijn gegaan met wervingsactiviteiten die effect lijken te hebben op de toename van het aantal leden.</a:t>
            </a:r>
          </a:p>
          <a:p>
            <a:pPr marL="285750" indent="-285750">
              <a:lnSpc>
                <a:spcPct val="150000"/>
              </a:lnSpc>
            </a:pPr>
            <a:r>
              <a:rPr lang="nl-NL" dirty="0">
                <a:sym typeface="Wingdings" pitchFamily="2" charset="2"/>
              </a:rPr>
              <a:t>Echter zien we ook dat toch nog veel leden afhaken, dus aandacht voor behoud blijft belangrijk. Om de reden van uitstroom te weten, doen we elk jaar een uitstroomonderzoek. </a:t>
            </a:r>
          </a:p>
          <a:p>
            <a:pPr marL="0" indent="0">
              <a:buNone/>
            </a:pPr>
            <a:endParaRPr lang="nl-NL" dirty="0"/>
          </a:p>
        </p:txBody>
      </p:sp>
    </p:spTree>
    <p:extLst>
      <p:ext uri="{BB962C8B-B14F-4D97-AF65-F5344CB8AC3E}">
        <p14:creationId xmlns:p14="http://schemas.microsoft.com/office/powerpoint/2010/main" val="1269012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taal leden per maand-dag en seizoen">
            <a:extLst>
              <a:ext uri="{FF2B5EF4-FFF2-40B4-BE49-F238E27FC236}">
                <a16:creationId xmlns:a16="http://schemas.microsoft.com/office/drawing/2014/main" id="{2F03F343-8EDB-BBE8-299A-947CCADD60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87" b="5583"/>
          <a:stretch>
            <a:fillRect/>
          </a:stretch>
        </p:blipFill>
        <p:spPr bwMode="auto">
          <a:xfrm>
            <a:off x="2309423" y="1789087"/>
            <a:ext cx="7301108" cy="464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7F808379-84AF-14D0-3EF3-291501AED56B}"/>
              </a:ext>
            </a:extLst>
          </p:cNvPr>
          <p:cNvSpPr txBox="1"/>
          <p:nvPr/>
        </p:nvSpPr>
        <p:spPr>
          <a:xfrm>
            <a:off x="7629525" y="4889324"/>
            <a:ext cx="4254626" cy="919401"/>
          </a:xfrm>
          <a:prstGeom prst="roundRect">
            <a:avLst>
              <a:gd name="adj" fmla="val 4489"/>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1200" dirty="0">
                <a:solidFill>
                  <a:srgbClr val="000000"/>
                </a:solidFill>
              </a:rPr>
              <a:t>Dit is een toename van </a:t>
            </a:r>
            <a:r>
              <a:rPr lang="nl-NL" sz="1200" dirty="0">
                <a:solidFill>
                  <a:schemeClr val="accent4"/>
                </a:solidFill>
              </a:rPr>
              <a:t>0,53% </a:t>
            </a:r>
            <a:r>
              <a:rPr lang="nl-NL" sz="1200" dirty="0">
                <a:solidFill>
                  <a:srgbClr val="000000"/>
                </a:solidFill>
              </a:rPr>
              <a:t>tussen 15 december 2025 en 15 december 2024. </a:t>
            </a:r>
          </a:p>
          <a:p>
            <a:pPr algn="ctr"/>
            <a:endParaRPr lang="nl-NL" sz="1200" dirty="0">
              <a:solidFill>
                <a:srgbClr val="000000"/>
              </a:solidFill>
            </a:endParaRPr>
          </a:p>
          <a:p>
            <a:pPr algn="ctr"/>
            <a:r>
              <a:rPr lang="nl-NL" sz="1200" i="1" dirty="0">
                <a:solidFill>
                  <a:srgbClr val="000000"/>
                </a:solidFill>
              </a:rPr>
              <a:t>Het jaar daarvoor zagen we nog een afname van </a:t>
            </a:r>
            <a:r>
              <a:rPr lang="nl-NL" sz="1200" i="1" dirty="0">
                <a:solidFill>
                  <a:srgbClr val="FF0000"/>
                </a:solidFill>
              </a:rPr>
              <a:t>-1,07%.</a:t>
            </a:r>
          </a:p>
        </p:txBody>
      </p:sp>
      <p:sp>
        <p:nvSpPr>
          <p:cNvPr id="5" name="Ondertitel 2">
            <a:extLst>
              <a:ext uri="{FF2B5EF4-FFF2-40B4-BE49-F238E27FC236}">
                <a16:creationId xmlns:a16="http://schemas.microsoft.com/office/drawing/2014/main" id="{341A48A5-4107-DAEC-13FF-1ED0E3464054}"/>
              </a:ext>
            </a:extLst>
          </p:cNvPr>
          <p:cNvSpPr txBox="1">
            <a:spLocks/>
          </p:cNvSpPr>
          <p:nvPr/>
        </p:nvSpPr>
        <p:spPr>
          <a:xfrm>
            <a:off x="6690051" y="240105"/>
            <a:ext cx="5287409"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sz="4000" dirty="0">
                <a:solidFill>
                  <a:schemeClr val="tx1"/>
                </a:solidFill>
                <a:latin typeface="Interstate LightCondensed" panose="02000506050000020004" pitchFamily="50" charset="0"/>
              </a:rPr>
              <a:t>TOTAAL</a:t>
            </a:r>
          </a:p>
        </p:txBody>
      </p:sp>
      <p:sp>
        <p:nvSpPr>
          <p:cNvPr id="8" name="Titel 1">
            <a:extLst>
              <a:ext uri="{FF2B5EF4-FFF2-40B4-BE49-F238E27FC236}">
                <a16:creationId xmlns:a16="http://schemas.microsoft.com/office/drawing/2014/main" id="{785AC994-6A0A-BD8D-9E2F-EE949BEE2C41}"/>
              </a:ext>
            </a:extLst>
          </p:cNvPr>
          <p:cNvSpPr txBox="1">
            <a:spLocks/>
          </p:cNvSpPr>
          <p:nvPr/>
        </p:nvSpPr>
        <p:spPr>
          <a:xfrm>
            <a:off x="214540" y="488264"/>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t>ONTWIKKELING LEDENAANTALLEN </a:t>
            </a:r>
          </a:p>
        </p:txBody>
      </p:sp>
    </p:spTree>
    <p:extLst>
      <p:ext uri="{BB962C8B-B14F-4D97-AF65-F5344CB8AC3E}">
        <p14:creationId xmlns:p14="http://schemas.microsoft.com/office/powerpoint/2010/main" val="2101236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BA818-B692-D136-5FC8-5230975EBC21}"/>
            </a:ext>
          </a:extLst>
        </p:cNvPr>
        <p:cNvGrpSpPr/>
        <p:nvPr/>
      </p:nvGrpSpPr>
      <p:grpSpPr>
        <a:xfrm>
          <a:off x="0" y="0"/>
          <a:ext cx="0" cy="0"/>
          <a:chOff x="0" y="0"/>
          <a:chExt cx="0" cy="0"/>
        </a:xfrm>
      </p:grpSpPr>
      <p:pic>
        <p:nvPicPr>
          <p:cNvPr id="2050" name="Picture 2" descr="Totaal leden per maand-dag en seizoen">
            <a:extLst>
              <a:ext uri="{FF2B5EF4-FFF2-40B4-BE49-F238E27FC236}">
                <a16:creationId xmlns:a16="http://schemas.microsoft.com/office/drawing/2014/main" id="{9832BC2F-5A85-1925-BC48-80B2326DEC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99" b="5900"/>
          <a:stretch>
            <a:fillRect/>
          </a:stretch>
        </p:blipFill>
        <p:spPr bwMode="auto">
          <a:xfrm>
            <a:off x="2313980" y="1647708"/>
            <a:ext cx="7564040" cy="4785258"/>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F4B83BD5-5E1C-09B5-78DE-D62C42BE94B9}"/>
              </a:ext>
            </a:extLst>
          </p:cNvPr>
          <p:cNvSpPr txBox="1"/>
          <p:nvPr/>
        </p:nvSpPr>
        <p:spPr>
          <a:xfrm>
            <a:off x="7648186" y="5060220"/>
            <a:ext cx="4254626" cy="510778"/>
          </a:xfrm>
          <a:prstGeom prst="roundRect">
            <a:avLst>
              <a:gd name="adj" fmla="val 7533"/>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1200" dirty="0">
                <a:solidFill>
                  <a:srgbClr val="000000"/>
                </a:solidFill>
              </a:rPr>
              <a:t>Dit is een toename van </a:t>
            </a:r>
            <a:r>
              <a:rPr lang="nl-NL" sz="1200" dirty="0">
                <a:solidFill>
                  <a:schemeClr val="accent4"/>
                </a:solidFill>
              </a:rPr>
              <a:t>5,95% </a:t>
            </a:r>
            <a:r>
              <a:rPr lang="nl-NL" sz="1200" dirty="0">
                <a:solidFill>
                  <a:srgbClr val="000000"/>
                </a:solidFill>
              </a:rPr>
              <a:t>tussen 15 december 2025 en 15 december 2024 in de jongste jeugdcategorie.</a:t>
            </a:r>
          </a:p>
        </p:txBody>
      </p:sp>
      <p:sp>
        <p:nvSpPr>
          <p:cNvPr id="3" name="Titel 1">
            <a:extLst>
              <a:ext uri="{FF2B5EF4-FFF2-40B4-BE49-F238E27FC236}">
                <a16:creationId xmlns:a16="http://schemas.microsoft.com/office/drawing/2014/main" id="{CDA0CCF4-E9E9-66A3-8EF9-5248165901FF}"/>
              </a:ext>
            </a:extLst>
          </p:cNvPr>
          <p:cNvSpPr txBox="1">
            <a:spLocks/>
          </p:cNvSpPr>
          <p:nvPr/>
        </p:nvSpPr>
        <p:spPr>
          <a:xfrm>
            <a:off x="214540" y="488264"/>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t>ONTWIKKELING LEDENAANTALLEN </a:t>
            </a:r>
          </a:p>
        </p:txBody>
      </p:sp>
      <p:sp>
        <p:nvSpPr>
          <p:cNvPr id="4" name="Ondertitel 2">
            <a:extLst>
              <a:ext uri="{FF2B5EF4-FFF2-40B4-BE49-F238E27FC236}">
                <a16:creationId xmlns:a16="http://schemas.microsoft.com/office/drawing/2014/main" id="{F6D57E0F-6D0C-B71F-912A-B1A273438D4F}"/>
              </a:ext>
            </a:extLst>
          </p:cNvPr>
          <p:cNvSpPr txBox="1">
            <a:spLocks/>
          </p:cNvSpPr>
          <p:nvPr/>
        </p:nvSpPr>
        <p:spPr>
          <a:xfrm>
            <a:off x="6690051" y="240105"/>
            <a:ext cx="5287409"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sz="4000" dirty="0">
                <a:solidFill>
                  <a:schemeClr val="tx1"/>
                </a:solidFill>
                <a:latin typeface="Interstate LightCondensed" panose="02000506050000020004" pitchFamily="50" charset="0"/>
              </a:rPr>
              <a:t>JONGSTE JEUGD</a:t>
            </a:r>
          </a:p>
        </p:txBody>
      </p:sp>
    </p:spTree>
    <p:extLst>
      <p:ext uri="{BB962C8B-B14F-4D97-AF65-F5344CB8AC3E}">
        <p14:creationId xmlns:p14="http://schemas.microsoft.com/office/powerpoint/2010/main" val="3881984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669EC-3577-C4FE-80C8-975DED137B95}"/>
            </a:ext>
          </a:extLst>
        </p:cNvPr>
        <p:cNvGrpSpPr/>
        <p:nvPr/>
      </p:nvGrpSpPr>
      <p:grpSpPr>
        <a:xfrm>
          <a:off x="0" y="0"/>
          <a:ext cx="0" cy="0"/>
          <a:chOff x="0" y="0"/>
          <a:chExt cx="0" cy="0"/>
        </a:xfrm>
      </p:grpSpPr>
      <p:pic>
        <p:nvPicPr>
          <p:cNvPr id="3074" name="Picture 2" descr="Totaal leden per maand-dag en seizoen">
            <a:extLst>
              <a:ext uri="{FF2B5EF4-FFF2-40B4-BE49-F238E27FC236}">
                <a16:creationId xmlns:a16="http://schemas.microsoft.com/office/drawing/2014/main" id="{0A203E37-481C-B121-6544-9336A3BCDE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40" b="6451"/>
          <a:stretch>
            <a:fillRect/>
          </a:stretch>
        </p:blipFill>
        <p:spPr bwMode="auto">
          <a:xfrm>
            <a:off x="2249090" y="1600201"/>
            <a:ext cx="7693820" cy="482917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65ED63E1-A6E9-A5EE-7D87-4870FB7C3B7C}"/>
              </a:ext>
            </a:extLst>
          </p:cNvPr>
          <p:cNvSpPr txBox="1"/>
          <p:nvPr/>
        </p:nvSpPr>
        <p:spPr>
          <a:xfrm>
            <a:off x="7722834" y="4942172"/>
            <a:ext cx="4254626" cy="855107"/>
          </a:xfrm>
          <a:prstGeom prst="roundRect">
            <a:avLst>
              <a:gd name="adj" fmla="val 5504"/>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1200" dirty="0">
                <a:solidFill>
                  <a:srgbClr val="000000"/>
                </a:solidFill>
              </a:rPr>
              <a:t>Dit is een afname van </a:t>
            </a:r>
            <a:r>
              <a:rPr lang="nl-NL" sz="1200" dirty="0">
                <a:solidFill>
                  <a:srgbClr val="FF0000"/>
                </a:solidFill>
              </a:rPr>
              <a:t>-2,74% </a:t>
            </a:r>
            <a:r>
              <a:rPr lang="nl-NL" sz="1200" dirty="0">
                <a:solidFill>
                  <a:srgbClr val="000000"/>
                </a:solidFill>
              </a:rPr>
              <a:t>tussen 15 december 2025 en 15 december 2024 in de jeugdcategorie.</a:t>
            </a:r>
          </a:p>
          <a:p>
            <a:pPr algn="ctr"/>
            <a:endParaRPr lang="nl-NL" sz="1200" dirty="0">
              <a:solidFill>
                <a:srgbClr val="000000"/>
              </a:solidFill>
            </a:endParaRPr>
          </a:p>
          <a:p>
            <a:pPr algn="ctr"/>
            <a:r>
              <a:rPr lang="nl-NL" sz="1200" dirty="0">
                <a:solidFill>
                  <a:srgbClr val="000000"/>
                </a:solidFill>
              </a:rPr>
              <a:t>Het jaar daarvoor was dit een afname van </a:t>
            </a:r>
            <a:r>
              <a:rPr lang="nl-NL" sz="1200" dirty="0">
                <a:solidFill>
                  <a:srgbClr val="FF0000"/>
                </a:solidFill>
              </a:rPr>
              <a:t>-2,68%. </a:t>
            </a:r>
          </a:p>
        </p:txBody>
      </p:sp>
      <p:sp>
        <p:nvSpPr>
          <p:cNvPr id="5" name="Titel 1">
            <a:extLst>
              <a:ext uri="{FF2B5EF4-FFF2-40B4-BE49-F238E27FC236}">
                <a16:creationId xmlns:a16="http://schemas.microsoft.com/office/drawing/2014/main" id="{E35F98F7-D49F-36A5-C3E0-85F991E40F18}"/>
              </a:ext>
            </a:extLst>
          </p:cNvPr>
          <p:cNvSpPr txBox="1">
            <a:spLocks/>
          </p:cNvSpPr>
          <p:nvPr/>
        </p:nvSpPr>
        <p:spPr>
          <a:xfrm>
            <a:off x="214540" y="488264"/>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t>ONTWIKKELING LEDENAANTALLEN </a:t>
            </a:r>
          </a:p>
        </p:txBody>
      </p:sp>
      <p:sp>
        <p:nvSpPr>
          <p:cNvPr id="6" name="Ondertitel 2">
            <a:extLst>
              <a:ext uri="{FF2B5EF4-FFF2-40B4-BE49-F238E27FC236}">
                <a16:creationId xmlns:a16="http://schemas.microsoft.com/office/drawing/2014/main" id="{3552B395-560D-4A44-F499-1A606B572B62}"/>
              </a:ext>
            </a:extLst>
          </p:cNvPr>
          <p:cNvSpPr txBox="1">
            <a:spLocks/>
          </p:cNvSpPr>
          <p:nvPr/>
        </p:nvSpPr>
        <p:spPr>
          <a:xfrm>
            <a:off x="6690051" y="240105"/>
            <a:ext cx="5287409"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sz="4000" dirty="0">
                <a:solidFill>
                  <a:schemeClr val="tx1"/>
                </a:solidFill>
                <a:latin typeface="Interstate LightCondensed" panose="02000506050000020004" pitchFamily="50" charset="0"/>
              </a:rPr>
              <a:t>JEUGD</a:t>
            </a:r>
          </a:p>
        </p:txBody>
      </p:sp>
    </p:spTree>
    <p:extLst>
      <p:ext uri="{BB962C8B-B14F-4D97-AF65-F5344CB8AC3E}">
        <p14:creationId xmlns:p14="http://schemas.microsoft.com/office/powerpoint/2010/main" val="90137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50D31-58A6-3843-B95A-3C063D79D607}"/>
            </a:ext>
          </a:extLst>
        </p:cNvPr>
        <p:cNvGrpSpPr/>
        <p:nvPr/>
      </p:nvGrpSpPr>
      <p:grpSpPr>
        <a:xfrm>
          <a:off x="0" y="0"/>
          <a:ext cx="0" cy="0"/>
          <a:chOff x="0" y="0"/>
          <a:chExt cx="0" cy="0"/>
        </a:xfrm>
      </p:grpSpPr>
      <p:pic>
        <p:nvPicPr>
          <p:cNvPr id="4097" name="Picture 1" descr="Totaal leden per maand-dag en seizoen">
            <a:extLst>
              <a:ext uri="{FF2B5EF4-FFF2-40B4-BE49-F238E27FC236}">
                <a16:creationId xmlns:a16="http://schemas.microsoft.com/office/drawing/2014/main" id="{CFA36B35-0F56-4C81-DCC4-AF7B3D19A1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55" b="5779"/>
          <a:stretch>
            <a:fillRect/>
          </a:stretch>
        </p:blipFill>
        <p:spPr bwMode="auto">
          <a:xfrm>
            <a:off x="2352477" y="1723577"/>
            <a:ext cx="7487046" cy="4750817"/>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CEC40894-2C9F-C213-8D62-2DA5B3E7B2FE}"/>
              </a:ext>
            </a:extLst>
          </p:cNvPr>
          <p:cNvSpPr txBox="1"/>
          <p:nvPr/>
        </p:nvSpPr>
        <p:spPr>
          <a:xfrm>
            <a:off x="7629525" y="4962134"/>
            <a:ext cx="4254626" cy="855107"/>
          </a:xfrm>
          <a:prstGeom prst="roundRect">
            <a:avLst>
              <a:gd name="adj" fmla="val 6307"/>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l-NL" sz="1200" dirty="0">
                <a:solidFill>
                  <a:srgbClr val="000000"/>
                </a:solidFill>
              </a:rPr>
              <a:t>Dit is een toename van </a:t>
            </a:r>
            <a:r>
              <a:rPr lang="nl-NL" sz="1200" dirty="0">
                <a:solidFill>
                  <a:schemeClr val="accent4"/>
                </a:solidFill>
              </a:rPr>
              <a:t>1,03% </a:t>
            </a:r>
            <a:r>
              <a:rPr lang="nl-NL" sz="1200" dirty="0">
                <a:solidFill>
                  <a:srgbClr val="000000"/>
                </a:solidFill>
              </a:rPr>
              <a:t>tussen 15 december 2025 en 15 december 2024 in de seniorencategorie.</a:t>
            </a:r>
          </a:p>
          <a:p>
            <a:pPr algn="ctr"/>
            <a:endParaRPr lang="nl-NL" sz="1200" dirty="0">
              <a:solidFill>
                <a:srgbClr val="000000"/>
              </a:solidFill>
            </a:endParaRPr>
          </a:p>
          <a:p>
            <a:pPr algn="ctr"/>
            <a:r>
              <a:rPr lang="nl-NL" sz="1200" dirty="0">
                <a:solidFill>
                  <a:srgbClr val="000000"/>
                </a:solidFill>
              </a:rPr>
              <a:t>Het jaar daarvoor was dit nog een afname van </a:t>
            </a:r>
            <a:r>
              <a:rPr lang="nl-NL" sz="1200" dirty="0">
                <a:solidFill>
                  <a:srgbClr val="FF0000"/>
                </a:solidFill>
              </a:rPr>
              <a:t>-0,39%.</a:t>
            </a:r>
          </a:p>
        </p:txBody>
      </p:sp>
      <p:sp>
        <p:nvSpPr>
          <p:cNvPr id="7" name="Titel 1">
            <a:extLst>
              <a:ext uri="{FF2B5EF4-FFF2-40B4-BE49-F238E27FC236}">
                <a16:creationId xmlns:a16="http://schemas.microsoft.com/office/drawing/2014/main" id="{76D473AE-548E-9AE2-60A4-6909AB127FE6}"/>
              </a:ext>
            </a:extLst>
          </p:cNvPr>
          <p:cNvSpPr txBox="1">
            <a:spLocks/>
          </p:cNvSpPr>
          <p:nvPr/>
        </p:nvSpPr>
        <p:spPr>
          <a:xfrm>
            <a:off x="214540" y="488264"/>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t>ONTWIKKELING LEDENAANTALLEN </a:t>
            </a:r>
          </a:p>
        </p:txBody>
      </p:sp>
      <p:sp>
        <p:nvSpPr>
          <p:cNvPr id="8" name="Ondertitel 2">
            <a:extLst>
              <a:ext uri="{FF2B5EF4-FFF2-40B4-BE49-F238E27FC236}">
                <a16:creationId xmlns:a16="http://schemas.microsoft.com/office/drawing/2014/main" id="{1D6B3AD7-224E-D958-2D04-C6D139BCB9D0}"/>
              </a:ext>
            </a:extLst>
          </p:cNvPr>
          <p:cNvSpPr txBox="1">
            <a:spLocks/>
          </p:cNvSpPr>
          <p:nvPr/>
        </p:nvSpPr>
        <p:spPr>
          <a:xfrm>
            <a:off x="6690051" y="240105"/>
            <a:ext cx="5287409"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NL" sz="4000" dirty="0">
                <a:solidFill>
                  <a:schemeClr val="tx1"/>
                </a:solidFill>
                <a:latin typeface="Interstate LightCondensed" panose="02000506050000020004" pitchFamily="50" charset="0"/>
              </a:rPr>
              <a:t>SENIOREN</a:t>
            </a:r>
          </a:p>
        </p:txBody>
      </p:sp>
    </p:spTree>
    <p:extLst>
      <p:ext uri="{BB962C8B-B14F-4D97-AF65-F5344CB8AC3E}">
        <p14:creationId xmlns:p14="http://schemas.microsoft.com/office/powerpoint/2010/main" val="3851064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98B5A-C1FC-1897-B10D-5DDDE4C33B28}"/>
              </a:ext>
            </a:extLst>
          </p:cNvPr>
          <p:cNvSpPr>
            <a:spLocks noGrp="1"/>
          </p:cNvSpPr>
          <p:nvPr>
            <p:ph type="title"/>
          </p:nvPr>
        </p:nvSpPr>
        <p:spPr>
          <a:xfrm>
            <a:off x="307848" y="821534"/>
            <a:ext cx="10515600" cy="1325563"/>
          </a:xfrm>
        </p:spPr>
        <p:txBody>
          <a:bodyPr>
            <a:noAutofit/>
          </a:bodyPr>
          <a:lstStyle/>
          <a:p>
            <a:r>
              <a:rPr lang="nl-NL" dirty="0"/>
              <a:t>SAMENVATTING </a:t>
            </a:r>
            <a:br>
              <a:rPr lang="nl-NL" dirty="0"/>
            </a:br>
            <a:r>
              <a:rPr lang="nl-NL" dirty="0"/>
              <a:t>UITSTROOM</a:t>
            </a:r>
            <a:br>
              <a:rPr lang="nl-NL" dirty="0"/>
            </a:br>
            <a:r>
              <a:rPr lang="nl-NL" dirty="0"/>
              <a:t>ONDERZOEK</a:t>
            </a:r>
          </a:p>
        </p:txBody>
      </p:sp>
      <p:sp>
        <p:nvSpPr>
          <p:cNvPr id="3" name="Tijdelijke aanduiding voor inhoud 2">
            <a:extLst>
              <a:ext uri="{FF2B5EF4-FFF2-40B4-BE49-F238E27FC236}">
                <a16:creationId xmlns:a16="http://schemas.microsoft.com/office/drawing/2014/main" id="{F8DD73E3-935B-4EF3-7D58-DF0B905CD08C}"/>
              </a:ext>
            </a:extLst>
          </p:cNvPr>
          <p:cNvSpPr>
            <a:spLocks noGrp="1"/>
          </p:cNvSpPr>
          <p:nvPr>
            <p:ph idx="1"/>
          </p:nvPr>
        </p:nvSpPr>
        <p:spPr>
          <a:xfrm>
            <a:off x="307848" y="3015234"/>
            <a:ext cx="11492049" cy="2767334"/>
          </a:xfrm>
        </p:spPr>
        <p:txBody>
          <a:bodyPr/>
          <a:lstStyle/>
          <a:p>
            <a:r>
              <a:rPr lang="nl-NL" dirty="0"/>
              <a:t>Aantal respondenten: </a:t>
            </a:r>
            <a:r>
              <a:rPr lang="nl-NL" b="1" dirty="0"/>
              <a:t>4947</a:t>
            </a:r>
          </a:p>
          <a:p>
            <a:r>
              <a:rPr lang="nl-NL" dirty="0"/>
              <a:t>Van </a:t>
            </a:r>
            <a:r>
              <a:rPr lang="nl-NL" b="1" dirty="0"/>
              <a:t>319</a:t>
            </a:r>
            <a:r>
              <a:rPr lang="nl-NL" dirty="0"/>
              <a:t> unieke verenigingen</a:t>
            </a:r>
          </a:p>
          <a:p>
            <a:r>
              <a:rPr lang="nl-NL" dirty="0"/>
              <a:t>Representatief voor wat betreft leeftijd en geslacht</a:t>
            </a:r>
          </a:p>
          <a:p>
            <a:pPr marL="0" indent="0">
              <a:buNone/>
            </a:pPr>
            <a:endParaRPr lang="nl-NL" dirty="0"/>
          </a:p>
        </p:txBody>
      </p:sp>
      <p:pic>
        <p:nvPicPr>
          <p:cNvPr id="12" name="Tijdelijke aanduiding voor afbeelding 11">
            <a:extLst>
              <a:ext uri="{FF2B5EF4-FFF2-40B4-BE49-F238E27FC236}">
                <a16:creationId xmlns:a16="http://schemas.microsoft.com/office/drawing/2014/main" id="{B83ED731-4EAC-FADF-647F-26819665BF97}"/>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19711" b="19711"/>
          <a:stretch/>
        </p:blipFill>
        <p:spPr>
          <a:xfrm>
            <a:off x="6581776" y="354563"/>
            <a:ext cx="5218122" cy="2104537"/>
          </a:xfrm>
        </p:spPr>
      </p:pic>
    </p:spTree>
    <p:extLst>
      <p:ext uri="{BB962C8B-B14F-4D97-AF65-F5344CB8AC3E}">
        <p14:creationId xmlns:p14="http://schemas.microsoft.com/office/powerpoint/2010/main" val="599965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7C143-F211-BEE9-12C1-EEAE8C600629}"/>
            </a:ext>
          </a:extLst>
        </p:cNvPr>
        <p:cNvGrpSpPr/>
        <p:nvPr/>
      </p:nvGrpSpPr>
      <p:grpSpPr>
        <a:xfrm>
          <a:off x="0" y="0"/>
          <a:ext cx="0" cy="0"/>
          <a:chOff x="0" y="0"/>
          <a:chExt cx="0" cy="0"/>
        </a:xfrm>
      </p:grpSpPr>
      <p:graphicFrame>
        <p:nvGraphicFramePr>
          <p:cNvPr id="2" name="Grafiek 1">
            <a:extLst>
              <a:ext uri="{FF2B5EF4-FFF2-40B4-BE49-F238E27FC236}">
                <a16:creationId xmlns:a16="http://schemas.microsoft.com/office/drawing/2014/main" id="{4C1485DC-5B6F-D81D-5512-6F9AC0481ADC}"/>
              </a:ext>
            </a:extLst>
          </p:cNvPr>
          <p:cNvGraphicFramePr>
            <a:graphicFrameLocks/>
          </p:cNvGraphicFramePr>
          <p:nvPr>
            <p:extLst>
              <p:ext uri="{D42A27DB-BD31-4B8C-83A1-F6EECF244321}">
                <p14:modId xmlns:p14="http://schemas.microsoft.com/office/powerpoint/2010/main" val="1134673553"/>
              </p:ext>
            </p:extLst>
          </p:nvPr>
        </p:nvGraphicFramePr>
        <p:xfrm>
          <a:off x="1746792" y="1815658"/>
          <a:ext cx="8511799" cy="4209753"/>
        </p:xfrm>
        <a:graphic>
          <a:graphicData uri="http://schemas.openxmlformats.org/drawingml/2006/chart">
            <c:chart xmlns:c="http://schemas.openxmlformats.org/drawingml/2006/chart" xmlns:r="http://schemas.openxmlformats.org/officeDocument/2006/relationships" r:id="rId2"/>
          </a:graphicData>
        </a:graphic>
      </p:graphicFrame>
      <p:sp>
        <p:nvSpPr>
          <p:cNvPr id="5" name="Titel 1">
            <a:extLst>
              <a:ext uri="{FF2B5EF4-FFF2-40B4-BE49-F238E27FC236}">
                <a16:creationId xmlns:a16="http://schemas.microsoft.com/office/drawing/2014/main" id="{4A875C54-9615-B300-4D0A-5F4A8EB43CC2}"/>
              </a:ext>
            </a:extLst>
          </p:cNvPr>
          <p:cNvSpPr txBox="1">
            <a:spLocks/>
          </p:cNvSpPr>
          <p:nvPr/>
        </p:nvSpPr>
        <p:spPr>
          <a:xfrm>
            <a:off x="214540" y="488264"/>
            <a:ext cx="11576304" cy="1159444"/>
          </a:xfrm>
          <a:prstGeom prst="rect">
            <a:avLst/>
          </a:prstGeom>
        </p:spPr>
        <p:txBody>
          <a:bodyPr vert="horz" lIns="91440" tIns="45720" rIns="91440" bIns="45720" rtlCol="0" anchor="ctr">
            <a:noAutofit/>
          </a:bodyPr>
          <a:lstStyle>
            <a:lvl1pPr algn="l" defTabSz="914400" rtl="0" eaLnBrk="1" latinLnBrk="0" hangingPunct="1">
              <a:lnSpc>
                <a:spcPct val="70000"/>
              </a:lnSpc>
              <a:spcBef>
                <a:spcPct val="0"/>
              </a:spcBef>
              <a:buNone/>
              <a:defRPr sz="6600" kern="1200">
                <a:solidFill>
                  <a:schemeClr val="tx1"/>
                </a:solidFill>
                <a:latin typeface="+mj-lt"/>
                <a:ea typeface="+mj-ea"/>
                <a:cs typeface="+mj-cs"/>
              </a:defRPr>
            </a:lvl1pPr>
          </a:lstStyle>
          <a:p>
            <a:r>
              <a:rPr lang="nl-NL" dirty="0"/>
              <a:t>LEEFTIJD VAN DE</a:t>
            </a:r>
          </a:p>
          <a:p>
            <a:r>
              <a:rPr lang="nl-NL" dirty="0"/>
              <a:t>RESPONDENTEN</a:t>
            </a:r>
          </a:p>
        </p:txBody>
      </p:sp>
    </p:spTree>
    <p:extLst>
      <p:ext uri="{BB962C8B-B14F-4D97-AF65-F5344CB8AC3E}">
        <p14:creationId xmlns:p14="http://schemas.microsoft.com/office/powerpoint/2010/main" val="4143948580"/>
      </p:ext>
    </p:extLst>
  </p:cSld>
  <p:clrMapOvr>
    <a:masterClrMapping/>
  </p:clrMapOvr>
</p:sld>
</file>

<file path=ppt/theme/theme1.xml><?xml version="1.0" encoding="utf-8"?>
<a:theme xmlns:a="http://schemas.openxmlformats.org/drawingml/2006/main" name="KNHB powerpoint 2025 NIEUW">
  <a:themeElements>
    <a:clrScheme name="Aangepast 2">
      <a:dk1>
        <a:srgbClr val="EF790C"/>
      </a:dk1>
      <a:lt1>
        <a:srgbClr val="FFFFFF"/>
      </a:lt1>
      <a:dk2>
        <a:srgbClr val="3C82EB"/>
      </a:dk2>
      <a:lt2>
        <a:srgbClr val="FFFFFF"/>
      </a:lt2>
      <a:accent1>
        <a:srgbClr val="FFFFFF"/>
      </a:accent1>
      <a:accent2>
        <a:srgbClr val="E97132"/>
      </a:accent2>
      <a:accent3>
        <a:srgbClr val="3C82EB"/>
      </a:accent3>
      <a:accent4>
        <a:srgbClr val="09B730"/>
      </a:accent4>
      <a:accent5>
        <a:srgbClr val="C4D9F9"/>
      </a:accent5>
      <a:accent6>
        <a:srgbClr val="FDF2E7"/>
      </a:accent6>
      <a:hlink>
        <a:srgbClr val="EF790C"/>
      </a:hlink>
      <a:folHlink>
        <a:srgbClr val="3C82EB"/>
      </a:folHlink>
    </a:clrScheme>
    <a:fontScheme name="Interstate">
      <a:majorFont>
        <a:latin typeface="Interstate BlackCondensed"/>
        <a:ea typeface=""/>
        <a:cs typeface=""/>
      </a:majorFont>
      <a:minorFont>
        <a:latin typeface="Interstat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6" id="{F33D24B4-C678-4735-91B7-AC41A4F98FC7}" vid="{88789CA1-628F-4322-9343-AEAAB462AC9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8B9598B82EF64499C2421C8BC07CE4" ma:contentTypeVersion="9" ma:contentTypeDescription="Een nieuw document maken." ma:contentTypeScope="" ma:versionID="ea6b31a7c75abec9c3c50f6aaf5d11af">
  <xsd:schema xmlns:xsd="http://www.w3.org/2001/XMLSchema" xmlns:xs="http://www.w3.org/2001/XMLSchema" xmlns:p="http://schemas.microsoft.com/office/2006/metadata/properties" xmlns:ns2="2a3deb8c-ed14-44fd-be25-307ad82403ef" targetNamespace="http://schemas.microsoft.com/office/2006/metadata/properties" ma:root="true" ma:fieldsID="f6aec65b5ca2b4100a595ac624b823f6" ns2:_="">
    <xsd:import namespace="2a3deb8c-ed14-44fd-be25-307ad82403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3deb8c-ed14-44fd-be25-307ad82403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9E57F1-E6CF-4BB7-9841-885EE85059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3deb8c-ed14-44fd-be25-307ad82403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B0BA09-0F4A-4282-89F4-8A1049013A99}">
  <ds:schemaRefs>
    <ds:schemaRef ds:uri="http://purl.org/dc/dcmitype/"/>
    <ds:schemaRef ds:uri="http://purl.org/dc/terms/"/>
    <ds:schemaRef ds:uri="2a3deb8c-ed14-44fd-be25-307ad82403ef"/>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9ABAA827-87F4-40B0-B1BF-04123FE233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KNHB powerpoint 2025 NIEUW</Template>
  <TotalTime>4733</TotalTime>
  <Words>1734</Words>
  <Application>Microsoft Macintosh PowerPoint</Application>
  <PresentationFormat>Breedbeeld</PresentationFormat>
  <Paragraphs>157</Paragraphs>
  <Slides>18</Slides>
  <Notes>16</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18</vt:i4>
      </vt:variant>
    </vt:vector>
  </HeadingPairs>
  <TitlesOfParts>
    <vt:vector size="26" baseType="lpstr">
      <vt:lpstr>Interstate Regular</vt:lpstr>
      <vt:lpstr>Aptos</vt:lpstr>
      <vt:lpstr>Interstate BlackCondensed</vt:lpstr>
      <vt:lpstr>Interstate Black Cond</vt:lpstr>
      <vt:lpstr>Interstate LightCondensed</vt:lpstr>
      <vt:lpstr>Wingdings</vt:lpstr>
      <vt:lpstr>Arial</vt:lpstr>
      <vt:lpstr>KNHB powerpoint 2025 NIEUW</vt:lpstr>
      <vt:lpstr>NATIONAAL HOCKEY CONGRES</vt:lpstr>
      <vt:lpstr>INHOUDSOPGAVE</vt:lpstr>
      <vt:lpstr>LEDENCIJFERS</vt:lpstr>
      <vt:lpstr>PowerPoint-presentatie</vt:lpstr>
      <vt:lpstr>PowerPoint-presentatie</vt:lpstr>
      <vt:lpstr>PowerPoint-presentatie</vt:lpstr>
      <vt:lpstr>PowerPoint-presentatie</vt:lpstr>
      <vt:lpstr>SAMENVATTING  UITSTROOM ONDERZOEK</vt:lpstr>
      <vt:lpstr>PowerPoint-presentatie</vt:lpstr>
      <vt:lpstr>PowerPoint-presentatie</vt:lpstr>
      <vt:lpstr>PowerPoint-presentatie</vt:lpstr>
      <vt:lpstr>PowerPoint-presentatie</vt:lpstr>
      <vt:lpstr>SUB-ANALYSES UITSTROOMREDENEN PER LEEFTIJD</vt:lpstr>
      <vt:lpstr>PowerPoint-presentatie</vt:lpstr>
      <vt:lpstr>PowerPoint-presentatie</vt:lpstr>
      <vt:lpstr>PowerPoint-presentatie</vt:lpstr>
      <vt:lpstr>PowerPoint-presentatie</vt:lpstr>
      <vt:lpstr>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Hakstege, E.J. (Eliza)</dc:creator>
  <cp:lastModifiedBy>Hakstege, E.J. (Eliza)</cp:lastModifiedBy>
  <cp:revision>8</cp:revision>
  <dcterms:created xsi:type="dcterms:W3CDTF">2026-01-19T08:15:11Z</dcterms:created>
  <dcterms:modified xsi:type="dcterms:W3CDTF">2026-01-29T21:47:34Z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0x0101001E8B9598B82EF64499C2421C8BC07CE4</vt:lpwstr>
  </property>
</Properties>
</file>